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0"/>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1" r:id="rId26"/>
    <p:sldId id="283" r:id="rId27"/>
    <p:sldId id="284" r:id="rId28"/>
    <p:sldId id="292"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6" r:id="rId48"/>
    <p:sldId id="305" r:id="rId49"/>
    <p:sldId id="304" r:id="rId50"/>
    <p:sldId id="307" r:id="rId51"/>
    <p:sldId id="308" r:id="rId52"/>
    <p:sldId id="309" r:id="rId53"/>
    <p:sldId id="310" r:id="rId54"/>
    <p:sldId id="311" r:id="rId55"/>
    <p:sldId id="312" r:id="rId56"/>
    <p:sldId id="313" r:id="rId57"/>
    <p:sldId id="315" r:id="rId58"/>
    <p:sldId id="3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C1FD3D-16E1-4793-A957-9B7E718FD6E0}">
          <p14:sldIdLst>
            <p14:sldId id="261"/>
          </p14:sldIdLst>
        </p14:section>
        <p14:section name="Untitled Section" id="{5B56D6D3-E3FA-4E2D-A9A8-C60D38739DB0}">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2"/>
            <p14:sldId id="281"/>
            <p14:sldId id="283"/>
            <p14:sldId id="284"/>
            <p14:sldId id="292"/>
            <p14:sldId id="285"/>
            <p14:sldId id="286"/>
            <p14:sldId id="287"/>
            <p14:sldId id="288"/>
            <p14:sldId id="289"/>
            <p14:sldId id="290"/>
            <p14:sldId id="291"/>
            <p14:sldId id="293"/>
            <p14:sldId id="294"/>
            <p14:sldId id="295"/>
            <p14:sldId id="296"/>
            <p14:sldId id="297"/>
            <p14:sldId id="298"/>
            <p14:sldId id="299"/>
            <p14:sldId id="300"/>
            <p14:sldId id="301"/>
            <p14:sldId id="302"/>
            <p14:sldId id="303"/>
            <p14:sldId id="306"/>
            <p14:sldId id="305"/>
            <p14:sldId id="304"/>
            <p14:sldId id="307"/>
            <p14:sldId id="308"/>
            <p14:sldId id="309"/>
            <p14:sldId id="310"/>
            <p14:sldId id="311"/>
            <p14:sldId id="312"/>
            <p14:sldId id="313"/>
            <p14:sldId id="315"/>
            <p14:sldId id="31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hant kashikar" initials="sk" lastIdx="1" clrIdx="0">
    <p:extLst>
      <p:ext uri="{19B8F6BF-5375-455C-9EA6-DF929625EA0E}">
        <p15:presenceInfo xmlns:p15="http://schemas.microsoft.com/office/powerpoint/2012/main" userId="c22dde79d3ad2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0"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751668" y="2864017"/>
            <a:ext cx="6858000" cy="553246"/>
          </a:xfrm>
        </p:spPr>
        <p:txBody>
          <a:bodyPr>
            <a:normAutofit/>
          </a:bodyPr>
          <a:lstStyle/>
          <a:p>
            <a:pPr algn="ctr"/>
            <a:r>
              <a:rPr lang="en-US" sz="2800" b="1" dirty="0">
                <a:effectLst/>
                <a:latin typeface="Arial Black" panose="020B0A04020102020204" pitchFamily="34" charset="0"/>
                <a:ea typeface="Arial" panose="020B0604020202020204" pitchFamily="34" charset="0"/>
              </a:rPr>
              <a:t>Electric Motor SPEED</a:t>
            </a:r>
            <a:endParaRPr lang="en-US" sz="2800" dirty="0">
              <a:latin typeface="Arial Black" panose="020B0A04020102020204" pitchFamily="34"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97322"/>
            <a:ext cx="6857999" cy="557745"/>
          </a:xfrm>
        </p:spPr>
        <p:txBody>
          <a:bodyPr>
            <a:normAutofit/>
          </a:bodyPr>
          <a:lstStyle/>
          <a:p>
            <a:pPr algn="ctr"/>
            <a:r>
              <a:rPr lang="en-US" dirty="0"/>
              <a:t>Project 263</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A4DA-5B7F-CD5A-2DEA-D344815D682D}"/>
              </a:ext>
            </a:extLst>
          </p:cNvPr>
          <p:cNvSpPr>
            <a:spLocks noGrp="1"/>
          </p:cNvSpPr>
          <p:nvPr>
            <p:ph type="title"/>
          </p:nvPr>
        </p:nvSpPr>
        <p:spPr>
          <a:xfrm>
            <a:off x="1143001" y="80636"/>
            <a:ext cx="9905998" cy="537930"/>
          </a:xfrm>
        </p:spPr>
        <p:txBody>
          <a:bodyPr>
            <a:normAutofit fontScale="90000"/>
          </a:bodyPr>
          <a:lstStyle/>
          <a:p>
            <a:pPr algn="ctr"/>
            <a:r>
              <a:rPr lang="en-US" dirty="0" err="1">
                <a:solidFill>
                  <a:schemeClr val="accent5">
                    <a:lumMod val="50000"/>
                  </a:schemeClr>
                </a:solidFill>
              </a:rPr>
              <a:t>Corelation</a:t>
            </a:r>
            <a:r>
              <a:rPr lang="en-US" dirty="0">
                <a:solidFill>
                  <a:schemeClr val="accent5">
                    <a:lumMod val="50000"/>
                  </a:schemeClr>
                </a:solidFill>
              </a:rPr>
              <a:t> (Association) Matrix</a:t>
            </a:r>
            <a:endParaRPr lang="en-IN" dirty="0">
              <a:solidFill>
                <a:schemeClr val="accent5">
                  <a:lumMod val="50000"/>
                </a:schemeClr>
              </a:solidFill>
            </a:endParaRPr>
          </a:p>
        </p:txBody>
      </p:sp>
      <p:pic>
        <p:nvPicPr>
          <p:cNvPr id="4" name="Picture 3">
            <a:extLst>
              <a:ext uri="{FF2B5EF4-FFF2-40B4-BE49-F238E27FC236}">
                <a16:creationId xmlns:a16="http://schemas.microsoft.com/office/drawing/2014/main" id="{E6BF2D5C-F195-4F10-35AE-732770F0ED37}"/>
              </a:ext>
            </a:extLst>
          </p:cNvPr>
          <p:cNvPicPr>
            <a:picLocks noChangeAspect="1"/>
          </p:cNvPicPr>
          <p:nvPr/>
        </p:nvPicPr>
        <p:blipFill>
          <a:blip r:embed="rId2"/>
          <a:stretch>
            <a:fillRect/>
          </a:stretch>
        </p:blipFill>
        <p:spPr>
          <a:xfrm>
            <a:off x="573742" y="618567"/>
            <a:ext cx="11196918" cy="6100092"/>
          </a:xfrm>
          <a:prstGeom prst="rect">
            <a:avLst/>
          </a:prstGeom>
        </p:spPr>
      </p:pic>
    </p:spTree>
    <p:extLst>
      <p:ext uri="{BB962C8B-B14F-4D97-AF65-F5344CB8AC3E}">
        <p14:creationId xmlns:p14="http://schemas.microsoft.com/office/powerpoint/2010/main" val="122361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7475-C505-F8DE-156F-09D6895D728D}"/>
              </a:ext>
            </a:extLst>
          </p:cNvPr>
          <p:cNvSpPr>
            <a:spLocks noGrp="1"/>
          </p:cNvSpPr>
          <p:nvPr>
            <p:ph type="title"/>
          </p:nvPr>
        </p:nvSpPr>
        <p:spPr>
          <a:xfrm>
            <a:off x="1146704" y="210674"/>
            <a:ext cx="3856037" cy="542362"/>
          </a:xfrm>
        </p:spPr>
        <p:txBody>
          <a:bodyPr/>
          <a:lstStyle/>
          <a:p>
            <a:r>
              <a:rPr lang="en-US" dirty="0">
                <a:solidFill>
                  <a:schemeClr val="bg1">
                    <a:lumMod val="65000"/>
                    <a:lumOff val="35000"/>
                  </a:schemeClr>
                </a:solidFill>
              </a:rPr>
              <a:t>Ambient</a:t>
            </a:r>
            <a:endParaRPr lang="en-IN" dirty="0">
              <a:solidFill>
                <a:schemeClr val="bg1">
                  <a:lumMod val="65000"/>
                  <a:lumOff val="35000"/>
                </a:schemeClr>
              </a:solidFill>
            </a:endParaRPr>
          </a:p>
        </p:txBody>
      </p:sp>
      <p:sp>
        <p:nvSpPr>
          <p:cNvPr id="4" name="Text Placeholder 3">
            <a:extLst>
              <a:ext uri="{FF2B5EF4-FFF2-40B4-BE49-F238E27FC236}">
                <a16:creationId xmlns:a16="http://schemas.microsoft.com/office/drawing/2014/main" id="{F4D1C380-183C-83E5-B794-6114A8ADE264}"/>
              </a:ext>
            </a:extLst>
          </p:cNvPr>
          <p:cNvSpPr>
            <a:spLocks noGrp="1"/>
          </p:cNvSpPr>
          <p:nvPr>
            <p:ph type="body" sz="half" idx="2"/>
          </p:nvPr>
        </p:nvSpPr>
        <p:spPr/>
        <p:txBody>
          <a:bodyPr/>
          <a:lstStyle/>
          <a:p>
            <a:endParaRPr lang="en-IN" dirty="0"/>
          </a:p>
        </p:txBody>
      </p:sp>
      <p:pic>
        <p:nvPicPr>
          <p:cNvPr id="9" name="Content Placeholder 8">
            <a:extLst>
              <a:ext uri="{FF2B5EF4-FFF2-40B4-BE49-F238E27FC236}">
                <a16:creationId xmlns:a16="http://schemas.microsoft.com/office/drawing/2014/main" id="{CD583E59-D176-460B-AA33-C67DD3AADCC0}"/>
              </a:ext>
            </a:extLst>
          </p:cNvPr>
          <p:cNvPicPr>
            <a:picLocks noGrp="1" noChangeAspect="1"/>
          </p:cNvPicPr>
          <p:nvPr>
            <p:ph idx="1"/>
          </p:nvPr>
        </p:nvPicPr>
        <p:blipFill>
          <a:blip r:embed="rId2"/>
          <a:stretch>
            <a:fillRect/>
          </a:stretch>
        </p:blipFill>
        <p:spPr>
          <a:xfrm>
            <a:off x="5156200" y="753036"/>
            <a:ext cx="6784788" cy="3738282"/>
          </a:xfrm>
        </p:spPr>
      </p:pic>
      <p:pic>
        <p:nvPicPr>
          <p:cNvPr id="11" name="Picture 10">
            <a:extLst>
              <a:ext uri="{FF2B5EF4-FFF2-40B4-BE49-F238E27FC236}">
                <a16:creationId xmlns:a16="http://schemas.microsoft.com/office/drawing/2014/main" id="{85553D75-DCBB-B0C4-EBD2-89429CD28F88}"/>
              </a:ext>
            </a:extLst>
          </p:cNvPr>
          <p:cNvPicPr>
            <a:picLocks noChangeAspect="1"/>
          </p:cNvPicPr>
          <p:nvPr/>
        </p:nvPicPr>
        <p:blipFill>
          <a:blip r:embed="rId3"/>
          <a:stretch>
            <a:fillRect/>
          </a:stretch>
        </p:blipFill>
        <p:spPr>
          <a:xfrm>
            <a:off x="1146704" y="753036"/>
            <a:ext cx="3856037" cy="5038164"/>
          </a:xfrm>
          <a:prstGeom prst="rect">
            <a:avLst/>
          </a:prstGeom>
        </p:spPr>
      </p:pic>
      <p:pic>
        <p:nvPicPr>
          <p:cNvPr id="13" name="Picture 12">
            <a:extLst>
              <a:ext uri="{FF2B5EF4-FFF2-40B4-BE49-F238E27FC236}">
                <a16:creationId xmlns:a16="http://schemas.microsoft.com/office/drawing/2014/main" id="{21C3F309-0D87-9E93-A07D-99551D479218}"/>
              </a:ext>
            </a:extLst>
          </p:cNvPr>
          <p:cNvPicPr>
            <a:picLocks noChangeAspect="1"/>
          </p:cNvPicPr>
          <p:nvPr/>
        </p:nvPicPr>
        <p:blipFill>
          <a:blip r:embed="rId4"/>
          <a:stretch>
            <a:fillRect/>
          </a:stretch>
        </p:blipFill>
        <p:spPr>
          <a:xfrm>
            <a:off x="5156200" y="4594567"/>
            <a:ext cx="6784788" cy="1268351"/>
          </a:xfrm>
          <a:prstGeom prst="rect">
            <a:avLst/>
          </a:prstGeom>
        </p:spPr>
      </p:pic>
    </p:spTree>
    <p:extLst>
      <p:ext uri="{BB962C8B-B14F-4D97-AF65-F5344CB8AC3E}">
        <p14:creationId xmlns:p14="http://schemas.microsoft.com/office/powerpoint/2010/main" val="382666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F557-9FBE-EAD2-9975-A600255D4F40}"/>
              </a:ext>
            </a:extLst>
          </p:cNvPr>
          <p:cNvSpPr>
            <a:spLocks noGrp="1"/>
          </p:cNvSpPr>
          <p:nvPr>
            <p:ph type="title"/>
          </p:nvPr>
        </p:nvSpPr>
        <p:spPr>
          <a:xfrm>
            <a:off x="1146705" y="304801"/>
            <a:ext cx="2304706" cy="457199"/>
          </a:xfrm>
        </p:spPr>
        <p:txBody>
          <a:bodyPr>
            <a:normAutofit fontScale="90000"/>
          </a:bodyPr>
          <a:lstStyle/>
          <a:p>
            <a:r>
              <a:rPr lang="en-US" dirty="0">
                <a:solidFill>
                  <a:schemeClr val="bg1">
                    <a:lumMod val="65000"/>
                    <a:lumOff val="35000"/>
                  </a:schemeClr>
                </a:solidFill>
              </a:rPr>
              <a:t>Coolant</a:t>
            </a:r>
            <a:endParaRPr lang="en-IN" dirty="0">
              <a:solidFill>
                <a:schemeClr val="bg1">
                  <a:lumMod val="65000"/>
                  <a:lumOff val="35000"/>
                </a:schemeClr>
              </a:solidFill>
            </a:endParaRPr>
          </a:p>
        </p:txBody>
      </p:sp>
      <p:pic>
        <p:nvPicPr>
          <p:cNvPr id="6" name="Content Placeholder 5">
            <a:extLst>
              <a:ext uri="{FF2B5EF4-FFF2-40B4-BE49-F238E27FC236}">
                <a16:creationId xmlns:a16="http://schemas.microsoft.com/office/drawing/2014/main" id="{104145B8-B33C-60FD-6A48-0B794C44B2C3}"/>
              </a:ext>
            </a:extLst>
          </p:cNvPr>
          <p:cNvPicPr>
            <a:picLocks noGrp="1" noChangeAspect="1"/>
          </p:cNvPicPr>
          <p:nvPr>
            <p:ph idx="1"/>
          </p:nvPr>
        </p:nvPicPr>
        <p:blipFill>
          <a:blip r:embed="rId2"/>
          <a:stretch>
            <a:fillRect/>
          </a:stretch>
        </p:blipFill>
        <p:spPr>
          <a:xfrm>
            <a:off x="5154082" y="690282"/>
            <a:ext cx="6544859" cy="4347883"/>
          </a:xfrm>
        </p:spPr>
      </p:pic>
      <p:sp>
        <p:nvSpPr>
          <p:cNvPr id="4" name="Text Placeholder 3">
            <a:extLst>
              <a:ext uri="{FF2B5EF4-FFF2-40B4-BE49-F238E27FC236}">
                <a16:creationId xmlns:a16="http://schemas.microsoft.com/office/drawing/2014/main" id="{35F751E5-8294-D807-0D78-DE0EEDF7AD1C}"/>
              </a:ext>
            </a:extLst>
          </p:cNvPr>
          <p:cNvSpPr>
            <a:spLocks noGrp="1"/>
          </p:cNvSpPr>
          <p:nvPr>
            <p:ph type="body" sz="half" idx="2"/>
          </p:nvPr>
        </p:nvSpPr>
        <p:spPr/>
        <p:txBody>
          <a:bodyPr/>
          <a:lstStyle/>
          <a:p>
            <a:endParaRPr lang="en-IN" dirty="0"/>
          </a:p>
        </p:txBody>
      </p:sp>
      <p:pic>
        <p:nvPicPr>
          <p:cNvPr id="8" name="Picture 7">
            <a:extLst>
              <a:ext uri="{FF2B5EF4-FFF2-40B4-BE49-F238E27FC236}">
                <a16:creationId xmlns:a16="http://schemas.microsoft.com/office/drawing/2014/main" id="{9276BF2D-3C25-90A8-CAEA-CF815A84375E}"/>
              </a:ext>
            </a:extLst>
          </p:cNvPr>
          <p:cNvPicPr>
            <a:picLocks noChangeAspect="1"/>
          </p:cNvPicPr>
          <p:nvPr/>
        </p:nvPicPr>
        <p:blipFill>
          <a:blip r:embed="rId3"/>
          <a:stretch>
            <a:fillRect/>
          </a:stretch>
        </p:blipFill>
        <p:spPr>
          <a:xfrm>
            <a:off x="5154082" y="5145741"/>
            <a:ext cx="3531978" cy="573741"/>
          </a:xfrm>
          <a:prstGeom prst="rect">
            <a:avLst/>
          </a:prstGeom>
        </p:spPr>
      </p:pic>
      <p:pic>
        <p:nvPicPr>
          <p:cNvPr id="10" name="Picture 9">
            <a:extLst>
              <a:ext uri="{FF2B5EF4-FFF2-40B4-BE49-F238E27FC236}">
                <a16:creationId xmlns:a16="http://schemas.microsoft.com/office/drawing/2014/main" id="{426BFBEB-7E51-6647-22BE-FF041A398216}"/>
              </a:ext>
            </a:extLst>
          </p:cNvPr>
          <p:cNvPicPr>
            <a:picLocks noChangeAspect="1"/>
          </p:cNvPicPr>
          <p:nvPr/>
        </p:nvPicPr>
        <p:blipFill>
          <a:blip r:embed="rId4"/>
          <a:stretch>
            <a:fillRect/>
          </a:stretch>
        </p:blipFill>
        <p:spPr>
          <a:xfrm>
            <a:off x="1146705" y="788894"/>
            <a:ext cx="3856037" cy="5029201"/>
          </a:xfrm>
          <a:prstGeom prst="rect">
            <a:avLst/>
          </a:prstGeom>
        </p:spPr>
      </p:pic>
    </p:spTree>
    <p:extLst>
      <p:ext uri="{BB962C8B-B14F-4D97-AF65-F5344CB8AC3E}">
        <p14:creationId xmlns:p14="http://schemas.microsoft.com/office/powerpoint/2010/main" val="68885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D88C-BB75-BAAB-3D2F-69EEA96D870D}"/>
              </a:ext>
            </a:extLst>
          </p:cNvPr>
          <p:cNvSpPr>
            <a:spLocks noGrp="1"/>
          </p:cNvSpPr>
          <p:nvPr>
            <p:ph type="title"/>
          </p:nvPr>
        </p:nvSpPr>
        <p:spPr>
          <a:xfrm>
            <a:off x="1144591" y="364067"/>
            <a:ext cx="1975127" cy="397934"/>
          </a:xfrm>
        </p:spPr>
        <p:txBody>
          <a:bodyPr>
            <a:normAutofit fontScale="90000"/>
          </a:bodyPr>
          <a:lstStyle/>
          <a:p>
            <a:r>
              <a:rPr lang="en-US" dirty="0">
                <a:solidFill>
                  <a:schemeClr val="bg1">
                    <a:lumMod val="65000"/>
                    <a:lumOff val="35000"/>
                  </a:schemeClr>
                </a:solidFill>
              </a:rPr>
              <a:t>U_D</a:t>
            </a:r>
            <a:endParaRPr lang="en-IN" dirty="0">
              <a:solidFill>
                <a:schemeClr val="bg1">
                  <a:lumMod val="65000"/>
                  <a:lumOff val="35000"/>
                </a:schemeClr>
              </a:solidFill>
            </a:endParaRPr>
          </a:p>
        </p:txBody>
      </p:sp>
      <p:pic>
        <p:nvPicPr>
          <p:cNvPr id="8" name="Content Placeholder 7">
            <a:extLst>
              <a:ext uri="{FF2B5EF4-FFF2-40B4-BE49-F238E27FC236}">
                <a16:creationId xmlns:a16="http://schemas.microsoft.com/office/drawing/2014/main" id="{70C4EBD7-0C62-643A-8D04-754952B03F87}"/>
              </a:ext>
            </a:extLst>
          </p:cNvPr>
          <p:cNvPicPr>
            <a:picLocks noGrp="1" noChangeAspect="1"/>
          </p:cNvPicPr>
          <p:nvPr>
            <p:ph idx="1"/>
          </p:nvPr>
        </p:nvPicPr>
        <p:blipFill>
          <a:blip r:embed="rId2"/>
          <a:stretch>
            <a:fillRect/>
          </a:stretch>
        </p:blipFill>
        <p:spPr>
          <a:xfrm>
            <a:off x="5156200" y="573741"/>
            <a:ext cx="6677212" cy="4267200"/>
          </a:xfrm>
        </p:spPr>
      </p:pic>
      <p:sp>
        <p:nvSpPr>
          <p:cNvPr id="4" name="Text Placeholder 3">
            <a:extLst>
              <a:ext uri="{FF2B5EF4-FFF2-40B4-BE49-F238E27FC236}">
                <a16:creationId xmlns:a16="http://schemas.microsoft.com/office/drawing/2014/main" id="{D990370C-A618-AA6B-4029-7F20A7D45774}"/>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E06DA5E9-9D03-FF92-DCC8-780564F1344C}"/>
              </a:ext>
            </a:extLst>
          </p:cNvPr>
          <p:cNvPicPr>
            <a:picLocks noChangeAspect="1"/>
          </p:cNvPicPr>
          <p:nvPr/>
        </p:nvPicPr>
        <p:blipFill>
          <a:blip r:embed="rId3"/>
          <a:stretch>
            <a:fillRect/>
          </a:stretch>
        </p:blipFill>
        <p:spPr>
          <a:xfrm>
            <a:off x="1144591" y="762000"/>
            <a:ext cx="3856037" cy="5220335"/>
          </a:xfrm>
          <a:prstGeom prst="rect">
            <a:avLst/>
          </a:prstGeom>
        </p:spPr>
      </p:pic>
      <p:pic>
        <p:nvPicPr>
          <p:cNvPr id="10" name="Picture 9">
            <a:extLst>
              <a:ext uri="{FF2B5EF4-FFF2-40B4-BE49-F238E27FC236}">
                <a16:creationId xmlns:a16="http://schemas.microsoft.com/office/drawing/2014/main" id="{6D7F0E73-11D7-598F-9064-69D758624F99}"/>
              </a:ext>
            </a:extLst>
          </p:cNvPr>
          <p:cNvPicPr>
            <a:picLocks noChangeAspect="1"/>
          </p:cNvPicPr>
          <p:nvPr/>
        </p:nvPicPr>
        <p:blipFill>
          <a:blip r:embed="rId4"/>
          <a:stretch>
            <a:fillRect/>
          </a:stretch>
        </p:blipFill>
        <p:spPr>
          <a:xfrm>
            <a:off x="5156199" y="5050605"/>
            <a:ext cx="6772579" cy="1089388"/>
          </a:xfrm>
          <a:prstGeom prst="rect">
            <a:avLst/>
          </a:prstGeom>
        </p:spPr>
      </p:pic>
    </p:spTree>
    <p:extLst>
      <p:ext uri="{BB962C8B-B14F-4D97-AF65-F5344CB8AC3E}">
        <p14:creationId xmlns:p14="http://schemas.microsoft.com/office/powerpoint/2010/main" val="396267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601B-FFEC-147C-C292-C975F4F4E92E}"/>
              </a:ext>
            </a:extLst>
          </p:cNvPr>
          <p:cNvSpPr>
            <a:spLocks noGrp="1"/>
          </p:cNvSpPr>
          <p:nvPr>
            <p:ph type="title"/>
          </p:nvPr>
        </p:nvSpPr>
        <p:spPr>
          <a:xfrm>
            <a:off x="1144591" y="202701"/>
            <a:ext cx="2941201" cy="344146"/>
          </a:xfrm>
        </p:spPr>
        <p:txBody>
          <a:bodyPr>
            <a:normAutofit fontScale="90000"/>
          </a:bodyPr>
          <a:lstStyle/>
          <a:p>
            <a:r>
              <a:rPr lang="en-US" dirty="0">
                <a:solidFill>
                  <a:schemeClr val="bg1">
                    <a:lumMod val="65000"/>
                    <a:lumOff val="35000"/>
                  </a:schemeClr>
                </a:solidFill>
              </a:rPr>
              <a:t>U_Q</a:t>
            </a:r>
            <a:endParaRPr lang="en-IN" dirty="0">
              <a:solidFill>
                <a:schemeClr val="bg1">
                  <a:lumMod val="65000"/>
                  <a:lumOff val="35000"/>
                </a:schemeClr>
              </a:solidFill>
            </a:endParaRPr>
          </a:p>
        </p:txBody>
      </p:sp>
      <p:pic>
        <p:nvPicPr>
          <p:cNvPr id="8" name="Content Placeholder 7">
            <a:extLst>
              <a:ext uri="{FF2B5EF4-FFF2-40B4-BE49-F238E27FC236}">
                <a16:creationId xmlns:a16="http://schemas.microsoft.com/office/drawing/2014/main" id="{FE30A4DA-E0AB-55C8-9970-5A17111B3353}"/>
              </a:ext>
            </a:extLst>
          </p:cNvPr>
          <p:cNvPicPr>
            <a:picLocks noGrp="1" noChangeAspect="1"/>
          </p:cNvPicPr>
          <p:nvPr>
            <p:ph idx="1"/>
          </p:nvPr>
        </p:nvPicPr>
        <p:blipFill>
          <a:blip r:embed="rId2"/>
          <a:stretch>
            <a:fillRect/>
          </a:stretch>
        </p:blipFill>
        <p:spPr>
          <a:xfrm>
            <a:off x="4849906" y="546847"/>
            <a:ext cx="7046259" cy="4374777"/>
          </a:xfrm>
        </p:spPr>
      </p:pic>
      <p:pic>
        <p:nvPicPr>
          <p:cNvPr id="6" name="Picture 5">
            <a:extLst>
              <a:ext uri="{FF2B5EF4-FFF2-40B4-BE49-F238E27FC236}">
                <a16:creationId xmlns:a16="http://schemas.microsoft.com/office/drawing/2014/main" id="{9FD98979-03D6-BF36-3A0E-02BA00AA5235}"/>
              </a:ext>
            </a:extLst>
          </p:cNvPr>
          <p:cNvPicPr>
            <a:picLocks noChangeAspect="1"/>
          </p:cNvPicPr>
          <p:nvPr/>
        </p:nvPicPr>
        <p:blipFill>
          <a:blip r:embed="rId3"/>
          <a:stretch>
            <a:fillRect/>
          </a:stretch>
        </p:blipFill>
        <p:spPr>
          <a:xfrm>
            <a:off x="1144591" y="546847"/>
            <a:ext cx="3472233" cy="5244353"/>
          </a:xfrm>
          <a:prstGeom prst="rect">
            <a:avLst/>
          </a:prstGeom>
        </p:spPr>
      </p:pic>
      <p:pic>
        <p:nvPicPr>
          <p:cNvPr id="10" name="Picture 9">
            <a:extLst>
              <a:ext uri="{FF2B5EF4-FFF2-40B4-BE49-F238E27FC236}">
                <a16:creationId xmlns:a16="http://schemas.microsoft.com/office/drawing/2014/main" id="{C8D0D0E6-8F2A-603C-093F-6ACA45ED5BA6}"/>
              </a:ext>
            </a:extLst>
          </p:cNvPr>
          <p:cNvPicPr>
            <a:picLocks noChangeAspect="1"/>
          </p:cNvPicPr>
          <p:nvPr/>
        </p:nvPicPr>
        <p:blipFill>
          <a:blip r:embed="rId4"/>
          <a:stretch>
            <a:fillRect/>
          </a:stretch>
        </p:blipFill>
        <p:spPr>
          <a:xfrm>
            <a:off x="4849906" y="5025370"/>
            <a:ext cx="3917576" cy="780954"/>
          </a:xfrm>
          <a:prstGeom prst="rect">
            <a:avLst/>
          </a:prstGeom>
        </p:spPr>
      </p:pic>
    </p:spTree>
    <p:extLst>
      <p:ext uri="{BB962C8B-B14F-4D97-AF65-F5344CB8AC3E}">
        <p14:creationId xmlns:p14="http://schemas.microsoft.com/office/powerpoint/2010/main" val="1293103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0AF2-0AE9-FCDD-4E0C-C96F30D006F2}"/>
              </a:ext>
            </a:extLst>
          </p:cNvPr>
          <p:cNvSpPr>
            <a:spLocks noGrp="1"/>
          </p:cNvSpPr>
          <p:nvPr>
            <p:ph type="title"/>
          </p:nvPr>
        </p:nvSpPr>
        <p:spPr>
          <a:xfrm>
            <a:off x="1146705" y="430307"/>
            <a:ext cx="3299789" cy="385481"/>
          </a:xfrm>
        </p:spPr>
        <p:txBody>
          <a:bodyPr>
            <a:normAutofit fontScale="90000"/>
          </a:bodyPr>
          <a:lstStyle/>
          <a:p>
            <a:r>
              <a:rPr lang="en-US" dirty="0">
                <a:solidFill>
                  <a:schemeClr val="bg1">
                    <a:lumMod val="65000"/>
                    <a:lumOff val="35000"/>
                  </a:schemeClr>
                </a:solidFill>
              </a:rPr>
              <a:t>Motor Speed</a:t>
            </a:r>
            <a:endParaRPr lang="en-IN" dirty="0">
              <a:solidFill>
                <a:schemeClr val="bg1">
                  <a:lumMod val="65000"/>
                  <a:lumOff val="35000"/>
                </a:schemeClr>
              </a:solidFill>
            </a:endParaRPr>
          </a:p>
        </p:txBody>
      </p:sp>
      <p:pic>
        <p:nvPicPr>
          <p:cNvPr id="8" name="Content Placeholder 7">
            <a:extLst>
              <a:ext uri="{FF2B5EF4-FFF2-40B4-BE49-F238E27FC236}">
                <a16:creationId xmlns:a16="http://schemas.microsoft.com/office/drawing/2014/main" id="{9B1ED0CC-3639-9226-B2A8-3A73D28650C4}"/>
              </a:ext>
            </a:extLst>
          </p:cNvPr>
          <p:cNvPicPr>
            <a:picLocks noGrp="1" noChangeAspect="1"/>
          </p:cNvPicPr>
          <p:nvPr>
            <p:ph idx="1"/>
          </p:nvPr>
        </p:nvPicPr>
        <p:blipFill>
          <a:blip r:embed="rId2"/>
          <a:stretch>
            <a:fillRect/>
          </a:stretch>
        </p:blipFill>
        <p:spPr>
          <a:xfrm>
            <a:off x="5084483" y="815787"/>
            <a:ext cx="6569635" cy="4096871"/>
          </a:xfrm>
        </p:spPr>
      </p:pic>
      <p:pic>
        <p:nvPicPr>
          <p:cNvPr id="6" name="Picture 5">
            <a:extLst>
              <a:ext uri="{FF2B5EF4-FFF2-40B4-BE49-F238E27FC236}">
                <a16:creationId xmlns:a16="http://schemas.microsoft.com/office/drawing/2014/main" id="{417C072B-C26B-719E-0460-5869B4EFEEA6}"/>
              </a:ext>
            </a:extLst>
          </p:cNvPr>
          <p:cNvPicPr>
            <a:picLocks noChangeAspect="1"/>
          </p:cNvPicPr>
          <p:nvPr/>
        </p:nvPicPr>
        <p:blipFill>
          <a:blip r:embed="rId3"/>
          <a:stretch>
            <a:fillRect/>
          </a:stretch>
        </p:blipFill>
        <p:spPr>
          <a:xfrm>
            <a:off x="1087067" y="815787"/>
            <a:ext cx="3678421" cy="5435996"/>
          </a:xfrm>
          <a:prstGeom prst="rect">
            <a:avLst/>
          </a:prstGeom>
        </p:spPr>
      </p:pic>
      <p:pic>
        <p:nvPicPr>
          <p:cNvPr id="9" name="Picture 8">
            <a:extLst>
              <a:ext uri="{FF2B5EF4-FFF2-40B4-BE49-F238E27FC236}">
                <a16:creationId xmlns:a16="http://schemas.microsoft.com/office/drawing/2014/main" id="{6CA637C2-7F86-01D7-C254-E1088BE42ECA}"/>
              </a:ext>
            </a:extLst>
          </p:cNvPr>
          <p:cNvPicPr>
            <a:picLocks noChangeAspect="1"/>
          </p:cNvPicPr>
          <p:nvPr/>
        </p:nvPicPr>
        <p:blipFill>
          <a:blip r:embed="rId4"/>
          <a:stretch>
            <a:fillRect/>
          </a:stretch>
        </p:blipFill>
        <p:spPr>
          <a:xfrm>
            <a:off x="5084483" y="5025370"/>
            <a:ext cx="3917576" cy="780954"/>
          </a:xfrm>
          <a:prstGeom prst="rect">
            <a:avLst/>
          </a:prstGeom>
        </p:spPr>
      </p:pic>
    </p:spTree>
    <p:extLst>
      <p:ext uri="{BB962C8B-B14F-4D97-AF65-F5344CB8AC3E}">
        <p14:creationId xmlns:p14="http://schemas.microsoft.com/office/powerpoint/2010/main" val="212207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5E15-E82E-D44D-EF22-8DBF2675886E}"/>
              </a:ext>
            </a:extLst>
          </p:cNvPr>
          <p:cNvSpPr>
            <a:spLocks noGrp="1"/>
          </p:cNvSpPr>
          <p:nvPr>
            <p:ph type="title"/>
          </p:nvPr>
        </p:nvSpPr>
        <p:spPr>
          <a:xfrm>
            <a:off x="1144591" y="364066"/>
            <a:ext cx="2690189" cy="457199"/>
          </a:xfrm>
        </p:spPr>
        <p:txBody>
          <a:bodyPr>
            <a:normAutofit fontScale="90000"/>
          </a:bodyPr>
          <a:lstStyle/>
          <a:p>
            <a:r>
              <a:rPr lang="en-US" dirty="0"/>
              <a:t>torque</a:t>
            </a:r>
            <a:endParaRPr lang="en-IN" dirty="0"/>
          </a:p>
        </p:txBody>
      </p:sp>
      <p:pic>
        <p:nvPicPr>
          <p:cNvPr id="6" name="Content Placeholder 5">
            <a:extLst>
              <a:ext uri="{FF2B5EF4-FFF2-40B4-BE49-F238E27FC236}">
                <a16:creationId xmlns:a16="http://schemas.microsoft.com/office/drawing/2014/main" id="{A1C7EE36-16E4-4671-14B5-FDC2F474A440}"/>
              </a:ext>
            </a:extLst>
          </p:cNvPr>
          <p:cNvPicPr>
            <a:picLocks noGrp="1" noChangeAspect="1"/>
          </p:cNvPicPr>
          <p:nvPr>
            <p:ph idx="1"/>
          </p:nvPr>
        </p:nvPicPr>
        <p:blipFill>
          <a:blip r:embed="rId2"/>
          <a:stretch>
            <a:fillRect/>
          </a:stretch>
        </p:blipFill>
        <p:spPr>
          <a:xfrm>
            <a:off x="5156200" y="832957"/>
            <a:ext cx="6524812" cy="3786285"/>
          </a:xfrm>
        </p:spPr>
      </p:pic>
      <p:sp>
        <p:nvSpPr>
          <p:cNvPr id="4" name="Text Placeholder 3">
            <a:extLst>
              <a:ext uri="{FF2B5EF4-FFF2-40B4-BE49-F238E27FC236}">
                <a16:creationId xmlns:a16="http://schemas.microsoft.com/office/drawing/2014/main" id="{29DF53B6-50C1-20B8-E22B-401223E5069B}"/>
              </a:ext>
            </a:extLst>
          </p:cNvPr>
          <p:cNvSpPr>
            <a:spLocks noGrp="1"/>
          </p:cNvSpPr>
          <p:nvPr>
            <p:ph type="body" sz="half" idx="2"/>
          </p:nvPr>
        </p:nvSpPr>
        <p:spPr/>
        <p:txBody>
          <a:bodyPr/>
          <a:lstStyle/>
          <a:p>
            <a:endParaRPr lang="en-IN" dirty="0"/>
          </a:p>
        </p:txBody>
      </p:sp>
      <p:pic>
        <p:nvPicPr>
          <p:cNvPr id="8" name="Picture 7">
            <a:extLst>
              <a:ext uri="{FF2B5EF4-FFF2-40B4-BE49-F238E27FC236}">
                <a16:creationId xmlns:a16="http://schemas.microsoft.com/office/drawing/2014/main" id="{8BBE6890-99F2-0811-B57C-31832A365A6A}"/>
              </a:ext>
            </a:extLst>
          </p:cNvPr>
          <p:cNvPicPr>
            <a:picLocks noChangeAspect="1"/>
          </p:cNvPicPr>
          <p:nvPr/>
        </p:nvPicPr>
        <p:blipFill>
          <a:blip r:embed="rId3"/>
          <a:stretch>
            <a:fillRect/>
          </a:stretch>
        </p:blipFill>
        <p:spPr>
          <a:xfrm>
            <a:off x="1144586" y="821265"/>
            <a:ext cx="3856037" cy="5203778"/>
          </a:xfrm>
          <a:prstGeom prst="rect">
            <a:avLst/>
          </a:prstGeom>
        </p:spPr>
      </p:pic>
      <p:pic>
        <p:nvPicPr>
          <p:cNvPr id="10" name="Picture 9">
            <a:extLst>
              <a:ext uri="{FF2B5EF4-FFF2-40B4-BE49-F238E27FC236}">
                <a16:creationId xmlns:a16="http://schemas.microsoft.com/office/drawing/2014/main" id="{958CD2A5-A7A1-11FE-582F-DD8FA290E88F}"/>
              </a:ext>
            </a:extLst>
          </p:cNvPr>
          <p:cNvPicPr>
            <a:picLocks noChangeAspect="1"/>
          </p:cNvPicPr>
          <p:nvPr/>
        </p:nvPicPr>
        <p:blipFill>
          <a:blip r:embed="rId4"/>
          <a:stretch>
            <a:fillRect/>
          </a:stretch>
        </p:blipFill>
        <p:spPr>
          <a:xfrm>
            <a:off x="5156201" y="4889751"/>
            <a:ext cx="6524812" cy="1135292"/>
          </a:xfrm>
          <a:prstGeom prst="rect">
            <a:avLst/>
          </a:prstGeom>
        </p:spPr>
      </p:pic>
    </p:spTree>
    <p:extLst>
      <p:ext uri="{BB962C8B-B14F-4D97-AF65-F5344CB8AC3E}">
        <p14:creationId xmlns:p14="http://schemas.microsoft.com/office/powerpoint/2010/main" val="78254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5E15-E82E-D44D-EF22-8DBF2675886E}"/>
              </a:ext>
            </a:extLst>
          </p:cNvPr>
          <p:cNvSpPr>
            <a:spLocks noGrp="1"/>
          </p:cNvSpPr>
          <p:nvPr>
            <p:ph type="title"/>
          </p:nvPr>
        </p:nvSpPr>
        <p:spPr>
          <a:xfrm>
            <a:off x="1144591" y="364066"/>
            <a:ext cx="2690189" cy="457199"/>
          </a:xfrm>
        </p:spPr>
        <p:txBody>
          <a:bodyPr>
            <a:normAutofit fontScale="90000"/>
          </a:bodyPr>
          <a:lstStyle/>
          <a:p>
            <a:r>
              <a:rPr lang="en-US" dirty="0"/>
              <a:t>I_D</a:t>
            </a:r>
            <a:endParaRPr lang="en-IN" dirty="0"/>
          </a:p>
        </p:txBody>
      </p:sp>
      <p:pic>
        <p:nvPicPr>
          <p:cNvPr id="12" name="Content Placeholder 11">
            <a:extLst>
              <a:ext uri="{FF2B5EF4-FFF2-40B4-BE49-F238E27FC236}">
                <a16:creationId xmlns:a16="http://schemas.microsoft.com/office/drawing/2014/main" id="{8B96968C-F6B1-F8DF-4C86-9E93DBEA1BC9}"/>
              </a:ext>
            </a:extLst>
          </p:cNvPr>
          <p:cNvPicPr>
            <a:picLocks noGrp="1" noChangeAspect="1"/>
          </p:cNvPicPr>
          <p:nvPr>
            <p:ph idx="1"/>
          </p:nvPr>
        </p:nvPicPr>
        <p:blipFill>
          <a:blip r:embed="rId2"/>
          <a:stretch>
            <a:fillRect/>
          </a:stretch>
        </p:blipFill>
        <p:spPr>
          <a:xfrm>
            <a:off x="5156200" y="821265"/>
            <a:ext cx="6542741" cy="4109323"/>
          </a:xfrm>
        </p:spPr>
      </p:pic>
      <p:pic>
        <p:nvPicPr>
          <p:cNvPr id="9" name="Picture 8">
            <a:extLst>
              <a:ext uri="{FF2B5EF4-FFF2-40B4-BE49-F238E27FC236}">
                <a16:creationId xmlns:a16="http://schemas.microsoft.com/office/drawing/2014/main" id="{159F54BE-392A-DF43-9F4E-9FACC97CAE34}"/>
              </a:ext>
            </a:extLst>
          </p:cNvPr>
          <p:cNvPicPr>
            <a:picLocks noChangeAspect="1"/>
          </p:cNvPicPr>
          <p:nvPr/>
        </p:nvPicPr>
        <p:blipFill>
          <a:blip r:embed="rId3"/>
          <a:stretch>
            <a:fillRect/>
          </a:stretch>
        </p:blipFill>
        <p:spPr>
          <a:xfrm>
            <a:off x="1153556" y="821264"/>
            <a:ext cx="3849186" cy="4985059"/>
          </a:xfrm>
          <a:prstGeom prst="rect">
            <a:avLst/>
          </a:prstGeom>
        </p:spPr>
      </p:pic>
      <p:pic>
        <p:nvPicPr>
          <p:cNvPr id="13" name="Picture 12">
            <a:extLst>
              <a:ext uri="{FF2B5EF4-FFF2-40B4-BE49-F238E27FC236}">
                <a16:creationId xmlns:a16="http://schemas.microsoft.com/office/drawing/2014/main" id="{993FEBD3-CADE-26FD-48BA-573E7A30359D}"/>
              </a:ext>
            </a:extLst>
          </p:cNvPr>
          <p:cNvPicPr>
            <a:picLocks noChangeAspect="1"/>
          </p:cNvPicPr>
          <p:nvPr/>
        </p:nvPicPr>
        <p:blipFill>
          <a:blip r:embed="rId4"/>
          <a:stretch>
            <a:fillRect/>
          </a:stretch>
        </p:blipFill>
        <p:spPr>
          <a:xfrm>
            <a:off x="5084483" y="5025370"/>
            <a:ext cx="3917576" cy="780954"/>
          </a:xfrm>
          <a:prstGeom prst="rect">
            <a:avLst/>
          </a:prstGeom>
        </p:spPr>
      </p:pic>
    </p:spTree>
    <p:extLst>
      <p:ext uri="{BB962C8B-B14F-4D97-AF65-F5344CB8AC3E}">
        <p14:creationId xmlns:p14="http://schemas.microsoft.com/office/powerpoint/2010/main" val="159651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2179201" cy="457199"/>
          </a:xfrm>
        </p:spPr>
        <p:txBody>
          <a:bodyPr>
            <a:normAutofit fontScale="90000"/>
          </a:bodyPr>
          <a:lstStyle/>
          <a:p>
            <a:r>
              <a:rPr lang="en-IN" dirty="0" err="1">
                <a:solidFill>
                  <a:schemeClr val="bg1">
                    <a:lumMod val="65000"/>
                    <a:lumOff val="35000"/>
                  </a:schemeClr>
                </a:solidFill>
              </a:rPr>
              <a:t>i_Q</a:t>
            </a:r>
            <a:endParaRPr lang="en-IN" dirty="0">
              <a:solidFill>
                <a:schemeClr val="bg1">
                  <a:lumMod val="65000"/>
                  <a:lumOff val="35000"/>
                </a:schemeClr>
              </a:solidFill>
            </a:endParaRPr>
          </a:p>
        </p:txBody>
      </p:sp>
      <p:pic>
        <p:nvPicPr>
          <p:cNvPr id="6" name="Picture 5">
            <a:extLst>
              <a:ext uri="{FF2B5EF4-FFF2-40B4-BE49-F238E27FC236}">
                <a16:creationId xmlns:a16="http://schemas.microsoft.com/office/drawing/2014/main" id="{0E60EB62-79C8-9CC7-CC8C-A390D5300672}"/>
              </a:ext>
            </a:extLst>
          </p:cNvPr>
          <p:cNvPicPr>
            <a:picLocks noChangeAspect="1"/>
          </p:cNvPicPr>
          <p:nvPr/>
        </p:nvPicPr>
        <p:blipFill>
          <a:blip r:embed="rId2"/>
          <a:stretch>
            <a:fillRect/>
          </a:stretch>
        </p:blipFill>
        <p:spPr>
          <a:xfrm>
            <a:off x="4406924" y="937318"/>
            <a:ext cx="7530353" cy="3817951"/>
          </a:xfrm>
          <a:prstGeom prst="rect">
            <a:avLst/>
          </a:prstGeom>
        </p:spPr>
      </p:pic>
      <p:pic>
        <p:nvPicPr>
          <p:cNvPr id="8" name="Picture 7">
            <a:extLst>
              <a:ext uri="{FF2B5EF4-FFF2-40B4-BE49-F238E27FC236}">
                <a16:creationId xmlns:a16="http://schemas.microsoft.com/office/drawing/2014/main" id="{E5FA603C-1B6B-F84A-0910-DBC6CAA52FBB}"/>
              </a:ext>
            </a:extLst>
          </p:cNvPr>
          <p:cNvPicPr>
            <a:picLocks noChangeAspect="1"/>
          </p:cNvPicPr>
          <p:nvPr/>
        </p:nvPicPr>
        <p:blipFill>
          <a:blip r:embed="rId3"/>
          <a:stretch>
            <a:fillRect/>
          </a:stretch>
        </p:blipFill>
        <p:spPr>
          <a:xfrm>
            <a:off x="1211238" y="937319"/>
            <a:ext cx="3029067" cy="5427588"/>
          </a:xfrm>
          <a:prstGeom prst="rect">
            <a:avLst/>
          </a:prstGeom>
        </p:spPr>
      </p:pic>
      <p:pic>
        <p:nvPicPr>
          <p:cNvPr id="10" name="Picture 9">
            <a:extLst>
              <a:ext uri="{FF2B5EF4-FFF2-40B4-BE49-F238E27FC236}">
                <a16:creationId xmlns:a16="http://schemas.microsoft.com/office/drawing/2014/main" id="{39C15A72-5069-620C-417C-F2A836EAF1AA}"/>
              </a:ext>
            </a:extLst>
          </p:cNvPr>
          <p:cNvPicPr>
            <a:picLocks noChangeAspect="1"/>
          </p:cNvPicPr>
          <p:nvPr/>
        </p:nvPicPr>
        <p:blipFill>
          <a:blip r:embed="rId4"/>
          <a:stretch>
            <a:fillRect/>
          </a:stretch>
        </p:blipFill>
        <p:spPr>
          <a:xfrm>
            <a:off x="4406924" y="4979094"/>
            <a:ext cx="7614747" cy="1385812"/>
          </a:xfrm>
          <a:prstGeom prst="rect">
            <a:avLst/>
          </a:prstGeom>
        </p:spPr>
      </p:pic>
    </p:spTree>
    <p:extLst>
      <p:ext uri="{BB962C8B-B14F-4D97-AF65-F5344CB8AC3E}">
        <p14:creationId xmlns:p14="http://schemas.microsoft.com/office/powerpoint/2010/main" val="337275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2179201" cy="457199"/>
          </a:xfrm>
        </p:spPr>
        <p:txBody>
          <a:bodyPr>
            <a:normAutofit fontScale="90000"/>
          </a:bodyPr>
          <a:lstStyle/>
          <a:p>
            <a:r>
              <a:rPr lang="en-IN" dirty="0">
                <a:solidFill>
                  <a:schemeClr val="bg1">
                    <a:lumMod val="65000"/>
                    <a:lumOff val="35000"/>
                  </a:schemeClr>
                </a:solidFill>
              </a:rPr>
              <a:t>PM</a:t>
            </a:r>
          </a:p>
        </p:txBody>
      </p:sp>
      <p:pic>
        <p:nvPicPr>
          <p:cNvPr id="4" name="Picture 3">
            <a:extLst>
              <a:ext uri="{FF2B5EF4-FFF2-40B4-BE49-F238E27FC236}">
                <a16:creationId xmlns:a16="http://schemas.microsoft.com/office/drawing/2014/main" id="{FC91C1E2-EF2F-3900-BF28-08BAE0CC41BA}"/>
              </a:ext>
            </a:extLst>
          </p:cNvPr>
          <p:cNvPicPr>
            <a:picLocks noChangeAspect="1"/>
          </p:cNvPicPr>
          <p:nvPr/>
        </p:nvPicPr>
        <p:blipFill>
          <a:blip r:embed="rId2"/>
          <a:stretch>
            <a:fillRect/>
          </a:stretch>
        </p:blipFill>
        <p:spPr>
          <a:xfrm>
            <a:off x="725300" y="821265"/>
            <a:ext cx="3183312" cy="5295190"/>
          </a:xfrm>
          <a:prstGeom prst="rect">
            <a:avLst/>
          </a:prstGeom>
        </p:spPr>
      </p:pic>
      <p:pic>
        <p:nvPicPr>
          <p:cNvPr id="7" name="Picture 6">
            <a:extLst>
              <a:ext uri="{FF2B5EF4-FFF2-40B4-BE49-F238E27FC236}">
                <a16:creationId xmlns:a16="http://schemas.microsoft.com/office/drawing/2014/main" id="{86A2EB0C-BDD9-2C48-F99B-52390029093E}"/>
              </a:ext>
            </a:extLst>
          </p:cNvPr>
          <p:cNvPicPr>
            <a:picLocks noChangeAspect="1"/>
          </p:cNvPicPr>
          <p:nvPr/>
        </p:nvPicPr>
        <p:blipFill>
          <a:blip r:embed="rId3"/>
          <a:stretch>
            <a:fillRect/>
          </a:stretch>
        </p:blipFill>
        <p:spPr>
          <a:xfrm>
            <a:off x="4054796" y="821265"/>
            <a:ext cx="7978831" cy="3756986"/>
          </a:xfrm>
          <a:prstGeom prst="rect">
            <a:avLst/>
          </a:prstGeom>
        </p:spPr>
      </p:pic>
      <p:pic>
        <p:nvPicPr>
          <p:cNvPr id="11" name="Picture 10">
            <a:extLst>
              <a:ext uri="{FF2B5EF4-FFF2-40B4-BE49-F238E27FC236}">
                <a16:creationId xmlns:a16="http://schemas.microsoft.com/office/drawing/2014/main" id="{1F6D45A5-8604-FAF4-AE10-428FF510AA30}"/>
              </a:ext>
            </a:extLst>
          </p:cNvPr>
          <p:cNvPicPr>
            <a:picLocks noChangeAspect="1"/>
          </p:cNvPicPr>
          <p:nvPr/>
        </p:nvPicPr>
        <p:blipFill>
          <a:blip r:embed="rId4"/>
          <a:stretch>
            <a:fillRect/>
          </a:stretch>
        </p:blipFill>
        <p:spPr>
          <a:xfrm>
            <a:off x="4047175" y="4721874"/>
            <a:ext cx="7986452" cy="1394581"/>
          </a:xfrm>
          <a:prstGeom prst="rect">
            <a:avLst/>
          </a:prstGeom>
        </p:spPr>
      </p:pic>
    </p:spTree>
    <p:extLst>
      <p:ext uri="{BB962C8B-B14F-4D97-AF65-F5344CB8AC3E}">
        <p14:creationId xmlns:p14="http://schemas.microsoft.com/office/powerpoint/2010/main" val="426508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9"/>
            <a:ext cx="3534156" cy="816582"/>
          </a:xfrm>
        </p:spPr>
        <p:txBody>
          <a:bodyPr>
            <a:normAutofit/>
          </a:bodyPr>
          <a:lstStyle/>
          <a:p>
            <a:r>
              <a:rPr lang="en-US" sz="3200" dirty="0"/>
              <a:t>Group Members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1596248"/>
            <a:ext cx="3724656" cy="3541714"/>
          </a:xfrm>
        </p:spPr>
        <p:txBody>
          <a:bodyPr>
            <a:normAutofit/>
          </a:bodyPr>
          <a:lstStyle/>
          <a:p>
            <a:pPr>
              <a:lnSpc>
                <a:spcPct val="110000"/>
              </a:lnSpc>
            </a:pPr>
            <a:r>
              <a:rPr lang="fi-FI" sz="1800" b="0" i="0" dirty="0">
                <a:solidFill>
                  <a:srgbClr val="000000"/>
                </a:solidFill>
                <a:effectLst/>
                <a:latin typeface="Calibri" panose="020F0502020204030204" pitchFamily="34" charset="0"/>
              </a:rPr>
              <a:t>Mr.Kodati Bhanu Saikiran</a:t>
            </a:r>
          </a:p>
          <a:p>
            <a:pPr>
              <a:lnSpc>
                <a:spcPct val="110000"/>
              </a:lnSpc>
            </a:pPr>
            <a:r>
              <a:rPr lang="en-IN" sz="1800" b="0" i="0" dirty="0">
                <a:solidFill>
                  <a:srgbClr val="000000"/>
                </a:solidFill>
                <a:effectLst/>
                <a:latin typeface="Calibri" panose="020F0502020204030204" pitchFamily="34" charset="0"/>
              </a:rPr>
              <a:t> Mr. </a:t>
            </a:r>
            <a:r>
              <a:rPr lang="en-IN" sz="1800" b="0" i="0" dirty="0" err="1">
                <a:solidFill>
                  <a:srgbClr val="000000"/>
                </a:solidFill>
                <a:effectLst/>
                <a:latin typeface="Calibri" panose="020F0502020204030204" pitchFamily="34" charset="0"/>
              </a:rPr>
              <a:t>Jarugubilli</a:t>
            </a:r>
            <a:r>
              <a:rPr lang="en-IN" sz="1800" b="0" i="0" dirty="0">
                <a:solidFill>
                  <a:srgbClr val="000000"/>
                </a:solidFill>
                <a:effectLst/>
                <a:latin typeface="Calibri" panose="020F0502020204030204" pitchFamily="34" charset="0"/>
              </a:rPr>
              <a:t> Ashok Kumar</a:t>
            </a:r>
            <a:endParaRPr lang="fi-FI" sz="1800" dirty="0">
              <a:solidFill>
                <a:srgbClr val="000000"/>
              </a:solidFill>
              <a:latin typeface="Calibri" panose="020F0502020204030204" pitchFamily="34" charset="0"/>
            </a:endParaRPr>
          </a:p>
          <a:p>
            <a:pPr>
              <a:lnSpc>
                <a:spcPct val="110000"/>
              </a:lnSpc>
            </a:pPr>
            <a:r>
              <a:rPr lang="fi-FI" sz="1800" dirty="0">
                <a:solidFill>
                  <a:srgbClr val="000000"/>
                </a:solidFill>
                <a:latin typeface="Calibri" panose="020F0502020204030204" pitchFamily="34" charset="0"/>
              </a:rPr>
              <a:t>Mr. </a:t>
            </a:r>
            <a:r>
              <a:rPr lang="en-IN" sz="1800" b="0" i="0" dirty="0">
                <a:solidFill>
                  <a:srgbClr val="000000"/>
                </a:solidFill>
                <a:effectLst/>
                <a:latin typeface="Calibri" panose="020F0502020204030204" pitchFamily="34" charset="0"/>
              </a:rPr>
              <a:t>Sushant Sadanand Kashikar</a:t>
            </a:r>
            <a:endParaRPr lang="fi-FI" sz="1800" b="0" i="0" dirty="0">
              <a:solidFill>
                <a:srgbClr val="000000"/>
              </a:solidFill>
              <a:effectLst/>
              <a:latin typeface="Calibri" panose="020F0502020204030204" pitchFamily="34" charset="0"/>
            </a:endParaRPr>
          </a:p>
          <a:p>
            <a:pPr>
              <a:lnSpc>
                <a:spcPct val="110000"/>
              </a:lnSpc>
            </a:pPr>
            <a:r>
              <a:rPr lang="en-IN" sz="1800" b="0" i="0" dirty="0">
                <a:solidFill>
                  <a:srgbClr val="000000"/>
                </a:solidFill>
                <a:effectLst/>
                <a:latin typeface="Calibri" panose="020F0502020204030204" pitchFamily="34" charset="0"/>
              </a:rPr>
              <a:t>Mr. Parth </a:t>
            </a:r>
            <a:r>
              <a:rPr lang="en-IN" sz="1800" b="0" i="0" dirty="0" err="1">
                <a:solidFill>
                  <a:srgbClr val="000000"/>
                </a:solidFill>
                <a:effectLst/>
                <a:latin typeface="Calibri" panose="020F0502020204030204" pitchFamily="34" charset="0"/>
              </a:rPr>
              <a:t>Suhas</a:t>
            </a:r>
            <a:r>
              <a:rPr lang="en-IN" sz="1800" b="0" i="0" dirty="0">
                <a:solidFill>
                  <a:srgbClr val="000000"/>
                </a:solidFill>
                <a:effectLst/>
                <a:latin typeface="Calibri" panose="020F0502020204030204" pitchFamily="34" charset="0"/>
              </a:rPr>
              <a:t> Mane</a:t>
            </a:r>
            <a:endParaRPr lang="fi-FI" sz="1800" dirty="0">
              <a:solidFill>
                <a:srgbClr val="000000"/>
              </a:solidFill>
              <a:latin typeface="Calibri" panose="020F0502020204030204" pitchFamily="34" charset="0"/>
            </a:endParaRPr>
          </a:p>
          <a:p>
            <a:pPr>
              <a:lnSpc>
                <a:spcPct val="110000"/>
              </a:lnSpc>
            </a:pPr>
            <a:r>
              <a:rPr lang="en-IN" sz="1800" b="0" i="0" dirty="0">
                <a:solidFill>
                  <a:srgbClr val="000000"/>
                </a:solidFill>
                <a:effectLst/>
                <a:latin typeface="Calibri" panose="020F0502020204030204" pitchFamily="34" charset="0"/>
              </a:rPr>
              <a:t>Mrs. </a:t>
            </a:r>
            <a:r>
              <a:rPr lang="en-IN" sz="1800" b="0" i="0" dirty="0" err="1">
                <a:solidFill>
                  <a:srgbClr val="000000"/>
                </a:solidFill>
                <a:effectLst/>
                <a:latin typeface="Calibri" panose="020F0502020204030204" pitchFamily="34" charset="0"/>
              </a:rPr>
              <a:t>Dhanshri</a:t>
            </a:r>
            <a:r>
              <a:rPr lang="en-IN" sz="1800" b="0" i="0" dirty="0">
                <a:solidFill>
                  <a:srgbClr val="000000"/>
                </a:solidFill>
                <a:effectLst/>
                <a:latin typeface="Calibri" panose="020F0502020204030204" pitchFamily="34" charset="0"/>
              </a:rPr>
              <a:t> </a:t>
            </a:r>
            <a:r>
              <a:rPr lang="en-IN" sz="1800" b="0" i="0" dirty="0" err="1">
                <a:solidFill>
                  <a:srgbClr val="000000"/>
                </a:solidFill>
                <a:effectLst/>
                <a:latin typeface="Calibri" panose="020F0502020204030204" pitchFamily="34" charset="0"/>
              </a:rPr>
              <a:t>Bhaurao</a:t>
            </a:r>
            <a:r>
              <a:rPr lang="en-IN" sz="1800" b="0" i="0" dirty="0">
                <a:solidFill>
                  <a:srgbClr val="000000"/>
                </a:solidFill>
                <a:effectLst/>
                <a:latin typeface="Calibri" panose="020F0502020204030204" pitchFamily="34" charset="0"/>
              </a:rPr>
              <a:t> Sagle</a:t>
            </a:r>
          </a:p>
          <a:p>
            <a:pPr marL="0" indent="0" algn="ctr">
              <a:lnSpc>
                <a:spcPct val="110000"/>
              </a:lnSpc>
              <a:buNone/>
            </a:pPr>
            <a:r>
              <a:rPr lang="en-IN" sz="3600" dirty="0">
                <a:latin typeface="Calibri" panose="020F0502020204030204" pitchFamily="34" charset="0"/>
              </a:rPr>
              <a:t>MENTOR</a:t>
            </a:r>
          </a:p>
          <a:p>
            <a:pPr marL="0" indent="0" algn="ctr">
              <a:lnSpc>
                <a:spcPct val="110000"/>
              </a:lnSpc>
              <a:buNone/>
            </a:pPr>
            <a:r>
              <a:rPr lang="en-IN" sz="2200" dirty="0">
                <a:solidFill>
                  <a:schemeClr val="bg1"/>
                </a:solidFill>
                <a:latin typeface="Calibri" panose="020F0502020204030204" pitchFamily="34" charset="0"/>
              </a:rPr>
              <a:t>Mr. </a:t>
            </a:r>
            <a:r>
              <a:rPr lang="en-IN" sz="2200" dirty="0" err="1">
                <a:solidFill>
                  <a:schemeClr val="bg1"/>
                </a:solidFill>
                <a:latin typeface="Calibri" panose="020F0502020204030204" pitchFamily="34" charset="0"/>
              </a:rPr>
              <a:t>Madishetti</a:t>
            </a:r>
            <a:r>
              <a:rPr lang="en-IN" sz="2200" dirty="0">
                <a:solidFill>
                  <a:schemeClr val="bg1"/>
                </a:solidFill>
                <a:latin typeface="Calibri" panose="020F0502020204030204" pitchFamily="34" charset="0"/>
              </a:rPr>
              <a:t> </a:t>
            </a:r>
            <a:r>
              <a:rPr lang="en-IN" sz="2200" dirty="0" err="1">
                <a:solidFill>
                  <a:schemeClr val="bg1"/>
                </a:solidFill>
                <a:latin typeface="Calibri" panose="020F0502020204030204" pitchFamily="34" charset="0"/>
              </a:rPr>
              <a:t>Rajashekar</a:t>
            </a:r>
            <a:r>
              <a:rPr lang="en-IN" sz="2200">
                <a:solidFill>
                  <a:schemeClr val="bg1"/>
                </a:solidFill>
                <a:latin typeface="Calibri" panose="020F0502020204030204" pitchFamily="34" charset="0"/>
              </a:rPr>
              <a:t> </a:t>
            </a:r>
            <a:endParaRPr lang="en-US" sz="2200" dirty="0">
              <a:solidFill>
                <a:schemeClr val="bg1"/>
              </a:solidFill>
            </a:endParaRPr>
          </a:p>
        </p:txBody>
      </p:sp>
    </p:spTree>
    <p:extLst>
      <p:ext uri="{BB962C8B-B14F-4D97-AF65-F5344CB8AC3E}">
        <p14:creationId xmlns:p14="http://schemas.microsoft.com/office/powerpoint/2010/main" val="1094849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par>
                                <p:cTn id="11" presetID="34" presetClass="emph" presetSubtype="0" fill="hold"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
                                            <p:txEl>
                                              <p:pRg st="1" end="1"/>
                                            </p:txEl>
                                          </p:spTgt>
                                        </p:tgtEl>
                                        <p:attrNameLst>
                                          <p:attrName>ppt_x</p:attrName>
                                          <p:attrName>ppt_y</p:attrName>
                                        </p:attrNameLst>
                                      </p:cBhvr>
                                    </p:animMotion>
                                    <p:animRot by="1500000">
                                      <p:cBhvr>
                                        <p:cTn id="13" dur="125" fill="hold">
                                          <p:stCondLst>
                                            <p:cond delay="0"/>
                                          </p:stCondLst>
                                        </p:cTn>
                                        <p:tgtEl>
                                          <p:spTgt spid="3">
                                            <p:txEl>
                                              <p:pRg st="1" end="1"/>
                                            </p:txEl>
                                          </p:spTgt>
                                        </p:tgtEl>
                                        <p:attrNameLst>
                                          <p:attrName>r</p:attrName>
                                        </p:attrNameLst>
                                      </p:cBhvr>
                                    </p:animRot>
                                    <p:animRot by="-1500000">
                                      <p:cBhvr>
                                        <p:cTn id="14" dur="125" fill="hold">
                                          <p:stCondLst>
                                            <p:cond delay="125"/>
                                          </p:stCondLst>
                                        </p:cTn>
                                        <p:tgtEl>
                                          <p:spTgt spid="3">
                                            <p:txEl>
                                              <p:pRg st="1" end="1"/>
                                            </p:txEl>
                                          </p:spTgt>
                                        </p:tgtEl>
                                        <p:attrNameLst>
                                          <p:attrName>r</p:attrName>
                                        </p:attrNameLst>
                                      </p:cBhvr>
                                    </p:animRot>
                                    <p:animRot by="-1500000">
                                      <p:cBhvr>
                                        <p:cTn id="15" dur="125" fill="hold">
                                          <p:stCondLst>
                                            <p:cond delay="250"/>
                                          </p:stCondLst>
                                        </p:cTn>
                                        <p:tgtEl>
                                          <p:spTgt spid="3">
                                            <p:txEl>
                                              <p:pRg st="1" end="1"/>
                                            </p:txEl>
                                          </p:spTgt>
                                        </p:tgtEl>
                                        <p:attrNameLst>
                                          <p:attrName>r</p:attrName>
                                        </p:attrNameLst>
                                      </p:cBhvr>
                                    </p:animRot>
                                    <p:animRot by="1500000">
                                      <p:cBhvr>
                                        <p:cTn id="16" dur="125" fill="hold">
                                          <p:stCondLst>
                                            <p:cond delay="375"/>
                                          </p:stCondLst>
                                        </p:cTn>
                                        <p:tgtEl>
                                          <p:spTgt spid="3">
                                            <p:txEl>
                                              <p:pRg st="1" end="1"/>
                                            </p:txEl>
                                          </p:spTgt>
                                        </p:tgtEl>
                                        <p:attrNameLst>
                                          <p:attrName>r</p:attrName>
                                        </p:attrNameLst>
                                      </p:cBhvr>
                                    </p:animRot>
                                  </p:childTnLst>
                                </p:cTn>
                              </p:par>
                              <p:par>
                                <p:cTn id="17" presetID="34" presetClass="emph" presetSubtype="0" fill="hold"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3">
                                            <p:txEl>
                                              <p:pRg st="2" end="2"/>
                                            </p:txEl>
                                          </p:spTgt>
                                        </p:tgtEl>
                                        <p:attrNameLst>
                                          <p:attrName>ppt_x</p:attrName>
                                          <p:attrName>ppt_y</p:attrName>
                                        </p:attrNameLst>
                                      </p:cBhvr>
                                    </p:animMotion>
                                    <p:animRot by="1500000">
                                      <p:cBhvr>
                                        <p:cTn id="19" dur="125" fill="hold">
                                          <p:stCondLst>
                                            <p:cond delay="0"/>
                                          </p:stCondLst>
                                        </p:cTn>
                                        <p:tgtEl>
                                          <p:spTgt spid="3">
                                            <p:txEl>
                                              <p:pRg st="2" end="2"/>
                                            </p:txEl>
                                          </p:spTgt>
                                        </p:tgtEl>
                                        <p:attrNameLst>
                                          <p:attrName>r</p:attrName>
                                        </p:attrNameLst>
                                      </p:cBhvr>
                                    </p:animRot>
                                    <p:animRot by="-1500000">
                                      <p:cBhvr>
                                        <p:cTn id="20" dur="125" fill="hold">
                                          <p:stCondLst>
                                            <p:cond delay="125"/>
                                          </p:stCondLst>
                                        </p:cTn>
                                        <p:tgtEl>
                                          <p:spTgt spid="3">
                                            <p:txEl>
                                              <p:pRg st="2" end="2"/>
                                            </p:txEl>
                                          </p:spTgt>
                                        </p:tgtEl>
                                        <p:attrNameLst>
                                          <p:attrName>r</p:attrName>
                                        </p:attrNameLst>
                                      </p:cBhvr>
                                    </p:animRot>
                                    <p:animRot by="-1500000">
                                      <p:cBhvr>
                                        <p:cTn id="21" dur="125" fill="hold">
                                          <p:stCondLst>
                                            <p:cond delay="250"/>
                                          </p:stCondLst>
                                        </p:cTn>
                                        <p:tgtEl>
                                          <p:spTgt spid="3">
                                            <p:txEl>
                                              <p:pRg st="2" end="2"/>
                                            </p:txEl>
                                          </p:spTgt>
                                        </p:tgtEl>
                                        <p:attrNameLst>
                                          <p:attrName>r</p:attrName>
                                        </p:attrNameLst>
                                      </p:cBhvr>
                                    </p:animRot>
                                    <p:animRot by="1500000">
                                      <p:cBhvr>
                                        <p:cTn id="22" dur="125" fill="hold">
                                          <p:stCondLst>
                                            <p:cond delay="375"/>
                                          </p:stCondLst>
                                        </p:cTn>
                                        <p:tgtEl>
                                          <p:spTgt spid="3">
                                            <p:txEl>
                                              <p:pRg st="2" end="2"/>
                                            </p:txEl>
                                          </p:spTgt>
                                        </p:tgtEl>
                                        <p:attrNameLst>
                                          <p:attrName>r</p:attrName>
                                        </p:attrNameLst>
                                      </p:cBhvr>
                                    </p:animRot>
                                  </p:childTnLst>
                                </p:cTn>
                              </p:par>
                              <p:par>
                                <p:cTn id="23" presetID="34" presetClass="emph" presetSubtype="0" fill="hold" nodeType="with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3">
                                            <p:txEl>
                                              <p:pRg st="3" end="3"/>
                                            </p:txEl>
                                          </p:spTgt>
                                        </p:tgtEl>
                                        <p:attrNameLst>
                                          <p:attrName>ppt_x</p:attrName>
                                          <p:attrName>ppt_y</p:attrName>
                                        </p:attrNameLst>
                                      </p:cBhvr>
                                    </p:animMotion>
                                    <p:animRot by="1500000">
                                      <p:cBhvr>
                                        <p:cTn id="25" dur="125" fill="hold">
                                          <p:stCondLst>
                                            <p:cond delay="0"/>
                                          </p:stCondLst>
                                        </p:cTn>
                                        <p:tgtEl>
                                          <p:spTgt spid="3">
                                            <p:txEl>
                                              <p:pRg st="3" end="3"/>
                                            </p:txEl>
                                          </p:spTgt>
                                        </p:tgtEl>
                                        <p:attrNameLst>
                                          <p:attrName>r</p:attrName>
                                        </p:attrNameLst>
                                      </p:cBhvr>
                                    </p:animRot>
                                    <p:animRot by="-1500000">
                                      <p:cBhvr>
                                        <p:cTn id="26" dur="125" fill="hold">
                                          <p:stCondLst>
                                            <p:cond delay="125"/>
                                          </p:stCondLst>
                                        </p:cTn>
                                        <p:tgtEl>
                                          <p:spTgt spid="3">
                                            <p:txEl>
                                              <p:pRg st="3" end="3"/>
                                            </p:txEl>
                                          </p:spTgt>
                                        </p:tgtEl>
                                        <p:attrNameLst>
                                          <p:attrName>r</p:attrName>
                                        </p:attrNameLst>
                                      </p:cBhvr>
                                    </p:animRot>
                                    <p:animRot by="-1500000">
                                      <p:cBhvr>
                                        <p:cTn id="27" dur="125" fill="hold">
                                          <p:stCondLst>
                                            <p:cond delay="250"/>
                                          </p:stCondLst>
                                        </p:cTn>
                                        <p:tgtEl>
                                          <p:spTgt spid="3">
                                            <p:txEl>
                                              <p:pRg st="3" end="3"/>
                                            </p:txEl>
                                          </p:spTgt>
                                        </p:tgtEl>
                                        <p:attrNameLst>
                                          <p:attrName>r</p:attrName>
                                        </p:attrNameLst>
                                      </p:cBhvr>
                                    </p:animRot>
                                    <p:animRot by="1500000">
                                      <p:cBhvr>
                                        <p:cTn id="28" dur="125" fill="hold">
                                          <p:stCondLst>
                                            <p:cond delay="375"/>
                                          </p:stCondLst>
                                        </p:cTn>
                                        <p:tgtEl>
                                          <p:spTgt spid="3">
                                            <p:txEl>
                                              <p:pRg st="3" end="3"/>
                                            </p:txEl>
                                          </p:spTgt>
                                        </p:tgtEl>
                                        <p:attrNameLst>
                                          <p:attrName>r</p:attrName>
                                        </p:attrNameLst>
                                      </p:cBhvr>
                                    </p:animRot>
                                  </p:childTnLst>
                                </p:cTn>
                              </p:par>
                              <p:par>
                                <p:cTn id="29" presetID="34" presetClass="emph" presetSubtype="0" fill="hold" nodeType="with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3">
                                            <p:txEl>
                                              <p:pRg st="4" end="4"/>
                                            </p:txEl>
                                          </p:spTgt>
                                        </p:tgtEl>
                                        <p:attrNameLst>
                                          <p:attrName>ppt_x</p:attrName>
                                          <p:attrName>ppt_y</p:attrName>
                                        </p:attrNameLst>
                                      </p:cBhvr>
                                    </p:animMotion>
                                    <p:animRot by="1500000">
                                      <p:cBhvr>
                                        <p:cTn id="31" dur="125" fill="hold">
                                          <p:stCondLst>
                                            <p:cond delay="0"/>
                                          </p:stCondLst>
                                        </p:cTn>
                                        <p:tgtEl>
                                          <p:spTgt spid="3">
                                            <p:txEl>
                                              <p:pRg st="4" end="4"/>
                                            </p:txEl>
                                          </p:spTgt>
                                        </p:tgtEl>
                                        <p:attrNameLst>
                                          <p:attrName>r</p:attrName>
                                        </p:attrNameLst>
                                      </p:cBhvr>
                                    </p:animRot>
                                    <p:animRot by="-1500000">
                                      <p:cBhvr>
                                        <p:cTn id="32" dur="125" fill="hold">
                                          <p:stCondLst>
                                            <p:cond delay="125"/>
                                          </p:stCondLst>
                                        </p:cTn>
                                        <p:tgtEl>
                                          <p:spTgt spid="3">
                                            <p:txEl>
                                              <p:pRg st="4" end="4"/>
                                            </p:txEl>
                                          </p:spTgt>
                                        </p:tgtEl>
                                        <p:attrNameLst>
                                          <p:attrName>r</p:attrName>
                                        </p:attrNameLst>
                                      </p:cBhvr>
                                    </p:animRot>
                                    <p:animRot by="-1500000">
                                      <p:cBhvr>
                                        <p:cTn id="33" dur="125" fill="hold">
                                          <p:stCondLst>
                                            <p:cond delay="250"/>
                                          </p:stCondLst>
                                        </p:cTn>
                                        <p:tgtEl>
                                          <p:spTgt spid="3">
                                            <p:txEl>
                                              <p:pRg st="4" end="4"/>
                                            </p:txEl>
                                          </p:spTgt>
                                        </p:tgtEl>
                                        <p:attrNameLst>
                                          <p:attrName>r</p:attrName>
                                        </p:attrNameLst>
                                      </p:cBhvr>
                                    </p:animRot>
                                    <p:animRot by="1500000">
                                      <p:cBhvr>
                                        <p:cTn id="34" dur="125" fill="hold">
                                          <p:stCondLst>
                                            <p:cond delay="375"/>
                                          </p:stCondLst>
                                        </p:cTn>
                                        <p:tgtEl>
                                          <p:spTgt spid="3">
                                            <p:txEl>
                                              <p:pRg st="4" end="4"/>
                                            </p:txEl>
                                          </p:spTgt>
                                        </p:tgtEl>
                                        <p:attrNameLst>
                                          <p:attrName>r</p:attrName>
                                        </p:attrNameLst>
                                      </p:cBhvr>
                                    </p:animRot>
                                  </p:childTnLst>
                                </p:cTn>
                              </p:par>
                              <p:par>
                                <p:cTn id="35" presetID="34" presetClass="emph" presetSubtype="0" fill="hold" nodeType="with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
                                            <p:txEl>
                                              <p:pRg st="5" end="5"/>
                                            </p:txEl>
                                          </p:spTgt>
                                        </p:tgtEl>
                                        <p:attrNameLst>
                                          <p:attrName>ppt_x</p:attrName>
                                          <p:attrName>ppt_y</p:attrName>
                                        </p:attrNameLst>
                                      </p:cBhvr>
                                    </p:animMotion>
                                    <p:animRot by="1500000">
                                      <p:cBhvr>
                                        <p:cTn id="37" dur="125" fill="hold">
                                          <p:stCondLst>
                                            <p:cond delay="0"/>
                                          </p:stCondLst>
                                        </p:cTn>
                                        <p:tgtEl>
                                          <p:spTgt spid="3">
                                            <p:txEl>
                                              <p:pRg st="5" end="5"/>
                                            </p:txEl>
                                          </p:spTgt>
                                        </p:tgtEl>
                                        <p:attrNameLst>
                                          <p:attrName>r</p:attrName>
                                        </p:attrNameLst>
                                      </p:cBhvr>
                                    </p:animRot>
                                    <p:animRot by="-1500000">
                                      <p:cBhvr>
                                        <p:cTn id="38" dur="125" fill="hold">
                                          <p:stCondLst>
                                            <p:cond delay="125"/>
                                          </p:stCondLst>
                                        </p:cTn>
                                        <p:tgtEl>
                                          <p:spTgt spid="3">
                                            <p:txEl>
                                              <p:pRg st="5" end="5"/>
                                            </p:txEl>
                                          </p:spTgt>
                                        </p:tgtEl>
                                        <p:attrNameLst>
                                          <p:attrName>r</p:attrName>
                                        </p:attrNameLst>
                                      </p:cBhvr>
                                    </p:animRot>
                                    <p:animRot by="-1500000">
                                      <p:cBhvr>
                                        <p:cTn id="39" dur="125" fill="hold">
                                          <p:stCondLst>
                                            <p:cond delay="250"/>
                                          </p:stCondLst>
                                        </p:cTn>
                                        <p:tgtEl>
                                          <p:spTgt spid="3">
                                            <p:txEl>
                                              <p:pRg st="5" end="5"/>
                                            </p:txEl>
                                          </p:spTgt>
                                        </p:tgtEl>
                                        <p:attrNameLst>
                                          <p:attrName>r</p:attrName>
                                        </p:attrNameLst>
                                      </p:cBhvr>
                                    </p:animRot>
                                    <p:animRot by="1500000">
                                      <p:cBhvr>
                                        <p:cTn id="40" dur="125" fill="hold">
                                          <p:stCondLst>
                                            <p:cond delay="375"/>
                                          </p:stCondLst>
                                        </p:cTn>
                                        <p:tgtEl>
                                          <p:spTgt spid="3">
                                            <p:txEl>
                                              <p:pRg st="5" end="5"/>
                                            </p:txEl>
                                          </p:spTgt>
                                        </p:tgtEl>
                                        <p:attrNameLst>
                                          <p:attrName>r</p:attrName>
                                        </p:attrNameLst>
                                      </p:cBhvr>
                                    </p:animRot>
                                  </p:childTnLst>
                                </p:cTn>
                              </p:par>
                              <p:par>
                                <p:cTn id="41" presetID="34" presetClass="emph" presetSubtype="0" fill="hold" nodeType="withEffect">
                                  <p:stCondLst>
                                    <p:cond delay="0"/>
                                  </p:stCondLst>
                                  <p:iterate type="lt">
                                    <p:tmPct val="10000"/>
                                  </p:iterate>
                                  <p:childTnLst>
                                    <p:animMotion origin="layout" path="M 0.0 0.0 L 0.0 -0.07213" pathEditMode="relative" ptsTypes="">
                                      <p:cBhvr>
                                        <p:cTn id="42" dur="250" accel="50000" decel="50000" autoRev="1" fill="hold">
                                          <p:stCondLst>
                                            <p:cond delay="0"/>
                                          </p:stCondLst>
                                        </p:cTn>
                                        <p:tgtEl>
                                          <p:spTgt spid="3">
                                            <p:txEl>
                                              <p:pRg st="6" end="6"/>
                                            </p:txEl>
                                          </p:spTgt>
                                        </p:tgtEl>
                                        <p:attrNameLst>
                                          <p:attrName>ppt_x</p:attrName>
                                          <p:attrName>ppt_y</p:attrName>
                                        </p:attrNameLst>
                                      </p:cBhvr>
                                    </p:animMotion>
                                    <p:animRot by="1500000">
                                      <p:cBhvr>
                                        <p:cTn id="43" dur="125" fill="hold">
                                          <p:stCondLst>
                                            <p:cond delay="0"/>
                                          </p:stCondLst>
                                        </p:cTn>
                                        <p:tgtEl>
                                          <p:spTgt spid="3">
                                            <p:txEl>
                                              <p:pRg st="6" end="6"/>
                                            </p:txEl>
                                          </p:spTgt>
                                        </p:tgtEl>
                                        <p:attrNameLst>
                                          <p:attrName>r</p:attrName>
                                        </p:attrNameLst>
                                      </p:cBhvr>
                                    </p:animRot>
                                    <p:animRot by="-1500000">
                                      <p:cBhvr>
                                        <p:cTn id="44" dur="125" fill="hold">
                                          <p:stCondLst>
                                            <p:cond delay="125"/>
                                          </p:stCondLst>
                                        </p:cTn>
                                        <p:tgtEl>
                                          <p:spTgt spid="3">
                                            <p:txEl>
                                              <p:pRg st="6" end="6"/>
                                            </p:txEl>
                                          </p:spTgt>
                                        </p:tgtEl>
                                        <p:attrNameLst>
                                          <p:attrName>r</p:attrName>
                                        </p:attrNameLst>
                                      </p:cBhvr>
                                    </p:animRot>
                                    <p:animRot by="-1500000">
                                      <p:cBhvr>
                                        <p:cTn id="45" dur="125" fill="hold">
                                          <p:stCondLst>
                                            <p:cond delay="250"/>
                                          </p:stCondLst>
                                        </p:cTn>
                                        <p:tgtEl>
                                          <p:spTgt spid="3">
                                            <p:txEl>
                                              <p:pRg st="6" end="6"/>
                                            </p:txEl>
                                          </p:spTgt>
                                        </p:tgtEl>
                                        <p:attrNameLst>
                                          <p:attrName>r</p:attrName>
                                        </p:attrNameLst>
                                      </p:cBhvr>
                                    </p:animRot>
                                    <p:animRot by="1500000">
                                      <p:cBhvr>
                                        <p:cTn id="46" dur="125" fill="hold">
                                          <p:stCondLst>
                                            <p:cond delay="375"/>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2943315" cy="457199"/>
          </a:xfrm>
        </p:spPr>
        <p:txBody>
          <a:bodyPr>
            <a:normAutofit fontScale="90000"/>
          </a:bodyPr>
          <a:lstStyle/>
          <a:p>
            <a:r>
              <a:rPr lang="en-IN" dirty="0">
                <a:solidFill>
                  <a:schemeClr val="bg1">
                    <a:lumMod val="65000"/>
                    <a:lumOff val="35000"/>
                  </a:schemeClr>
                </a:solidFill>
              </a:rPr>
              <a:t>Stator Yoke</a:t>
            </a:r>
          </a:p>
        </p:txBody>
      </p:sp>
      <p:pic>
        <p:nvPicPr>
          <p:cNvPr id="4" name="Picture 3">
            <a:extLst>
              <a:ext uri="{FF2B5EF4-FFF2-40B4-BE49-F238E27FC236}">
                <a16:creationId xmlns:a16="http://schemas.microsoft.com/office/drawing/2014/main" id="{D5E5702F-36A6-A263-F1ED-B478046BE373}"/>
              </a:ext>
            </a:extLst>
          </p:cNvPr>
          <p:cNvPicPr>
            <a:picLocks noChangeAspect="1"/>
          </p:cNvPicPr>
          <p:nvPr/>
        </p:nvPicPr>
        <p:blipFill>
          <a:blip r:embed="rId2"/>
          <a:stretch>
            <a:fillRect/>
          </a:stretch>
        </p:blipFill>
        <p:spPr>
          <a:xfrm>
            <a:off x="4374776" y="890928"/>
            <a:ext cx="7730065" cy="3749365"/>
          </a:xfrm>
          <a:prstGeom prst="rect">
            <a:avLst/>
          </a:prstGeom>
        </p:spPr>
      </p:pic>
      <p:pic>
        <p:nvPicPr>
          <p:cNvPr id="6" name="Picture 5">
            <a:extLst>
              <a:ext uri="{FF2B5EF4-FFF2-40B4-BE49-F238E27FC236}">
                <a16:creationId xmlns:a16="http://schemas.microsoft.com/office/drawing/2014/main" id="{BF757947-5549-CCAB-3741-CF703C85714F}"/>
              </a:ext>
            </a:extLst>
          </p:cNvPr>
          <p:cNvPicPr>
            <a:picLocks noChangeAspect="1"/>
          </p:cNvPicPr>
          <p:nvPr/>
        </p:nvPicPr>
        <p:blipFill>
          <a:blip r:embed="rId3"/>
          <a:stretch>
            <a:fillRect/>
          </a:stretch>
        </p:blipFill>
        <p:spPr>
          <a:xfrm>
            <a:off x="875734" y="890928"/>
            <a:ext cx="3212172" cy="5142319"/>
          </a:xfrm>
          <a:prstGeom prst="rect">
            <a:avLst/>
          </a:prstGeom>
        </p:spPr>
      </p:pic>
      <p:pic>
        <p:nvPicPr>
          <p:cNvPr id="7" name="Picture 6">
            <a:extLst>
              <a:ext uri="{FF2B5EF4-FFF2-40B4-BE49-F238E27FC236}">
                <a16:creationId xmlns:a16="http://schemas.microsoft.com/office/drawing/2014/main" id="{51D75173-6256-3945-04F7-97027A766B8C}"/>
              </a:ext>
            </a:extLst>
          </p:cNvPr>
          <p:cNvPicPr>
            <a:picLocks noChangeAspect="1"/>
          </p:cNvPicPr>
          <p:nvPr/>
        </p:nvPicPr>
        <p:blipFill>
          <a:blip r:embed="rId4"/>
          <a:stretch>
            <a:fillRect/>
          </a:stretch>
        </p:blipFill>
        <p:spPr>
          <a:xfrm>
            <a:off x="4374776" y="4765392"/>
            <a:ext cx="6028100" cy="1201679"/>
          </a:xfrm>
          <a:prstGeom prst="rect">
            <a:avLst/>
          </a:prstGeom>
        </p:spPr>
      </p:pic>
    </p:spTree>
    <p:extLst>
      <p:ext uri="{BB962C8B-B14F-4D97-AF65-F5344CB8AC3E}">
        <p14:creationId xmlns:p14="http://schemas.microsoft.com/office/powerpoint/2010/main" val="358938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795025" y="364066"/>
            <a:ext cx="3454303" cy="457199"/>
          </a:xfrm>
        </p:spPr>
        <p:txBody>
          <a:bodyPr>
            <a:normAutofit fontScale="90000"/>
          </a:bodyPr>
          <a:lstStyle/>
          <a:p>
            <a:r>
              <a:rPr lang="en-US" dirty="0">
                <a:solidFill>
                  <a:schemeClr val="bg1">
                    <a:lumMod val="65000"/>
                    <a:lumOff val="35000"/>
                  </a:schemeClr>
                </a:solidFill>
              </a:rPr>
              <a:t>Stator tooth</a:t>
            </a:r>
            <a:endParaRPr lang="en-IN" dirty="0">
              <a:solidFill>
                <a:schemeClr val="bg1">
                  <a:lumMod val="65000"/>
                  <a:lumOff val="35000"/>
                </a:schemeClr>
              </a:solidFill>
            </a:endParaRPr>
          </a:p>
        </p:txBody>
      </p:sp>
      <p:pic>
        <p:nvPicPr>
          <p:cNvPr id="4" name="Picture 3">
            <a:extLst>
              <a:ext uri="{FF2B5EF4-FFF2-40B4-BE49-F238E27FC236}">
                <a16:creationId xmlns:a16="http://schemas.microsoft.com/office/drawing/2014/main" id="{4279D443-7C4E-272A-197A-0270E7EEDFB5}"/>
              </a:ext>
            </a:extLst>
          </p:cNvPr>
          <p:cNvPicPr>
            <a:picLocks noChangeAspect="1"/>
          </p:cNvPicPr>
          <p:nvPr/>
        </p:nvPicPr>
        <p:blipFill>
          <a:blip r:embed="rId2"/>
          <a:stretch>
            <a:fillRect/>
          </a:stretch>
        </p:blipFill>
        <p:spPr>
          <a:xfrm>
            <a:off x="795025" y="821265"/>
            <a:ext cx="3875587" cy="5672669"/>
          </a:xfrm>
          <a:prstGeom prst="rect">
            <a:avLst/>
          </a:prstGeom>
        </p:spPr>
      </p:pic>
      <p:pic>
        <p:nvPicPr>
          <p:cNvPr id="6" name="Picture 5">
            <a:extLst>
              <a:ext uri="{FF2B5EF4-FFF2-40B4-BE49-F238E27FC236}">
                <a16:creationId xmlns:a16="http://schemas.microsoft.com/office/drawing/2014/main" id="{31902367-6D9B-AC9E-AAAE-99327F180E5D}"/>
              </a:ext>
            </a:extLst>
          </p:cNvPr>
          <p:cNvPicPr>
            <a:picLocks noChangeAspect="1"/>
          </p:cNvPicPr>
          <p:nvPr/>
        </p:nvPicPr>
        <p:blipFill>
          <a:blip r:embed="rId3"/>
          <a:stretch>
            <a:fillRect/>
          </a:stretch>
        </p:blipFill>
        <p:spPr>
          <a:xfrm>
            <a:off x="4837009" y="821265"/>
            <a:ext cx="7162936" cy="4154147"/>
          </a:xfrm>
          <a:prstGeom prst="rect">
            <a:avLst/>
          </a:prstGeom>
        </p:spPr>
      </p:pic>
      <p:pic>
        <p:nvPicPr>
          <p:cNvPr id="7" name="Picture 6">
            <a:extLst>
              <a:ext uri="{FF2B5EF4-FFF2-40B4-BE49-F238E27FC236}">
                <a16:creationId xmlns:a16="http://schemas.microsoft.com/office/drawing/2014/main" id="{3AC3AC70-DCE6-14A9-F4A0-4C53E91E1F8D}"/>
              </a:ext>
            </a:extLst>
          </p:cNvPr>
          <p:cNvPicPr>
            <a:picLocks noChangeAspect="1"/>
          </p:cNvPicPr>
          <p:nvPr/>
        </p:nvPicPr>
        <p:blipFill>
          <a:blip r:embed="rId4"/>
          <a:stretch>
            <a:fillRect/>
          </a:stretch>
        </p:blipFill>
        <p:spPr>
          <a:xfrm>
            <a:off x="4837009" y="5097086"/>
            <a:ext cx="6028100" cy="1201679"/>
          </a:xfrm>
          <a:prstGeom prst="rect">
            <a:avLst/>
          </a:prstGeom>
        </p:spPr>
      </p:pic>
    </p:spTree>
    <p:extLst>
      <p:ext uri="{BB962C8B-B14F-4D97-AF65-F5344CB8AC3E}">
        <p14:creationId xmlns:p14="http://schemas.microsoft.com/office/powerpoint/2010/main" val="132803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3992185" cy="457199"/>
          </a:xfrm>
        </p:spPr>
        <p:txBody>
          <a:bodyPr>
            <a:normAutofit fontScale="90000"/>
          </a:bodyPr>
          <a:lstStyle/>
          <a:p>
            <a:r>
              <a:rPr lang="en-US" dirty="0">
                <a:solidFill>
                  <a:schemeClr val="bg1">
                    <a:lumMod val="65000"/>
                    <a:lumOff val="35000"/>
                  </a:schemeClr>
                </a:solidFill>
              </a:rPr>
              <a:t>S</a:t>
            </a:r>
            <a:r>
              <a:rPr lang="en-IN" dirty="0" err="1">
                <a:solidFill>
                  <a:schemeClr val="bg1">
                    <a:lumMod val="65000"/>
                    <a:lumOff val="35000"/>
                  </a:schemeClr>
                </a:solidFill>
              </a:rPr>
              <a:t>tator</a:t>
            </a:r>
            <a:r>
              <a:rPr lang="en-IN" dirty="0">
                <a:solidFill>
                  <a:schemeClr val="bg1">
                    <a:lumMod val="65000"/>
                    <a:lumOff val="35000"/>
                  </a:schemeClr>
                </a:solidFill>
              </a:rPr>
              <a:t> winding</a:t>
            </a:r>
          </a:p>
        </p:txBody>
      </p:sp>
      <p:pic>
        <p:nvPicPr>
          <p:cNvPr id="4" name="Picture 3">
            <a:extLst>
              <a:ext uri="{FF2B5EF4-FFF2-40B4-BE49-F238E27FC236}">
                <a16:creationId xmlns:a16="http://schemas.microsoft.com/office/drawing/2014/main" id="{24400547-9023-CA54-F596-BAA61946B18B}"/>
              </a:ext>
            </a:extLst>
          </p:cNvPr>
          <p:cNvPicPr>
            <a:picLocks noChangeAspect="1"/>
          </p:cNvPicPr>
          <p:nvPr/>
        </p:nvPicPr>
        <p:blipFill>
          <a:blip r:embed="rId2"/>
          <a:stretch>
            <a:fillRect/>
          </a:stretch>
        </p:blipFill>
        <p:spPr>
          <a:xfrm>
            <a:off x="4706472" y="903704"/>
            <a:ext cx="7191158" cy="3741744"/>
          </a:xfrm>
          <a:prstGeom prst="rect">
            <a:avLst/>
          </a:prstGeom>
        </p:spPr>
      </p:pic>
      <p:pic>
        <p:nvPicPr>
          <p:cNvPr id="6" name="Picture 5">
            <a:extLst>
              <a:ext uri="{FF2B5EF4-FFF2-40B4-BE49-F238E27FC236}">
                <a16:creationId xmlns:a16="http://schemas.microsoft.com/office/drawing/2014/main" id="{3D6F5A02-9953-8830-D6F8-B90184F89792}"/>
              </a:ext>
            </a:extLst>
          </p:cNvPr>
          <p:cNvPicPr>
            <a:picLocks noChangeAspect="1"/>
          </p:cNvPicPr>
          <p:nvPr/>
        </p:nvPicPr>
        <p:blipFill>
          <a:blip r:embed="rId3"/>
          <a:stretch>
            <a:fillRect/>
          </a:stretch>
        </p:blipFill>
        <p:spPr>
          <a:xfrm>
            <a:off x="674243" y="903704"/>
            <a:ext cx="3826039" cy="5326767"/>
          </a:xfrm>
          <a:prstGeom prst="rect">
            <a:avLst/>
          </a:prstGeom>
        </p:spPr>
      </p:pic>
      <p:pic>
        <p:nvPicPr>
          <p:cNvPr id="7" name="Picture 6">
            <a:extLst>
              <a:ext uri="{FF2B5EF4-FFF2-40B4-BE49-F238E27FC236}">
                <a16:creationId xmlns:a16="http://schemas.microsoft.com/office/drawing/2014/main" id="{02A8C3E5-62A6-90A0-6AA3-8FCC58142691}"/>
              </a:ext>
            </a:extLst>
          </p:cNvPr>
          <p:cNvPicPr>
            <a:picLocks noChangeAspect="1"/>
          </p:cNvPicPr>
          <p:nvPr/>
        </p:nvPicPr>
        <p:blipFill>
          <a:blip r:embed="rId4"/>
          <a:stretch>
            <a:fillRect/>
          </a:stretch>
        </p:blipFill>
        <p:spPr>
          <a:xfrm>
            <a:off x="4706472" y="4837109"/>
            <a:ext cx="6028100" cy="1201679"/>
          </a:xfrm>
          <a:prstGeom prst="rect">
            <a:avLst/>
          </a:prstGeom>
        </p:spPr>
      </p:pic>
    </p:spTree>
    <p:extLst>
      <p:ext uri="{BB962C8B-B14F-4D97-AF65-F5344CB8AC3E}">
        <p14:creationId xmlns:p14="http://schemas.microsoft.com/office/powerpoint/2010/main" val="947401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3992185" cy="457199"/>
          </a:xfrm>
        </p:spPr>
        <p:txBody>
          <a:bodyPr>
            <a:normAutofit fontScale="90000"/>
          </a:bodyPr>
          <a:lstStyle/>
          <a:p>
            <a:r>
              <a:rPr lang="en-US" dirty="0">
                <a:solidFill>
                  <a:schemeClr val="bg1">
                    <a:lumMod val="65000"/>
                    <a:lumOff val="35000"/>
                  </a:schemeClr>
                </a:solidFill>
              </a:rPr>
              <a:t>Profile Id</a:t>
            </a:r>
            <a:endParaRPr lang="en-IN" dirty="0">
              <a:solidFill>
                <a:schemeClr val="bg1">
                  <a:lumMod val="65000"/>
                  <a:lumOff val="35000"/>
                </a:schemeClr>
              </a:solidFill>
            </a:endParaRPr>
          </a:p>
        </p:txBody>
      </p:sp>
      <p:pic>
        <p:nvPicPr>
          <p:cNvPr id="4" name="Picture 3">
            <a:extLst>
              <a:ext uri="{FF2B5EF4-FFF2-40B4-BE49-F238E27FC236}">
                <a16:creationId xmlns:a16="http://schemas.microsoft.com/office/drawing/2014/main" id="{F1ECA903-3B85-5710-2DDA-A5E7408AE7EF}"/>
              </a:ext>
            </a:extLst>
          </p:cNvPr>
          <p:cNvPicPr>
            <a:picLocks noChangeAspect="1"/>
          </p:cNvPicPr>
          <p:nvPr/>
        </p:nvPicPr>
        <p:blipFill>
          <a:blip r:embed="rId2"/>
          <a:stretch>
            <a:fillRect/>
          </a:stretch>
        </p:blipFill>
        <p:spPr>
          <a:xfrm>
            <a:off x="748622" y="821265"/>
            <a:ext cx="3992185" cy="5394152"/>
          </a:xfrm>
          <a:prstGeom prst="rect">
            <a:avLst/>
          </a:prstGeom>
        </p:spPr>
      </p:pic>
      <p:pic>
        <p:nvPicPr>
          <p:cNvPr id="6" name="Picture 5">
            <a:extLst>
              <a:ext uri="{FF2B5EF4-FFF2-40B4-BE49-F238E27FC236}">
                <a16:creationId xmlns:a16="http://schemas.microsoft.com/office/drawing/2014/main" id="{C6935DAB-99E5-DEDE-0CBF-7C17BCDA0C2C}"/>
              </a:ext>
            </a:extLst>
          </p:cNvPr>
          <p:cNvPicPr>
            <a:picLocks noChangeAspect="1"/>
          </p:cNvPicPr>
          <p:nvPr/>
        </p:nvPicPr>
        <p:blipFill>
          <a:blip r:embed="rId3"/>
          <a:stretch>
            <a:fillRect/>
          </a:stretch>
        </p:blipFill>
        <p:spPr>
          <a:xfrm>
            <a:off x="4824678" y="4935146"/>
            <a:ext cx="7143204" cy="1280271"/>
          </a:xfrm>
          <a:prstGeom prst="rect">
            <a:avLst/>
          </a:prstGeom>
        </p:spPr>
      </p:pic>
      <p:pic>
        <p:nvPicPr>
          <p:cNvPr id="8" name="Picture 7">
            <a:extLst>
              <a:ext uri="{FF2B5EF4-FFF2-40B4-BE49-F238E27FC236}">
                <a16:creationId xmlns:a16="http://schemas.microsoft.com/office/drawing/2014/main" id="{FD44BC25-2BE2-60D0-F638-D1FF7024C0C9}"/>
              </a:ext>
            </a:extLst>
          </p:cNvPr>
          <p:cNvPicPr>
            <a:picLocks noChangeAspect="1"/>
          </p:cNvPicPr>
          <p:nvPr/>
        </p:nvPicPr>
        <p:blipFill>
          <a:blip r:embed="rId4"/>
          <a:stretch>
            <a:fillRect/>
          </a:stretch>
        </p:blipFill>
        <p:spPr>
          <a:xfrm>
            <a:off x="4900206" y="821265"/>
            <a:ext cx="6924241" cy="3876241"/>
          </a:xfrm>
          <a:prstGeom prst="rect">
            <a:avLst/>
          </a:prstGeom>
        </p:spPr>
      </p:pic>
    </p:spTree>
    <p:extLst>
      <p:ext uri="{BB962C8B-B14F-4D97-AF65-F5344CB8AC3E}">
        <p14:creationId xmlns:p14="http://schemas.microsoft.com/office/powerpoint/2010/main" val="91438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A43-5403-E702-91FD-65342B35D25E}"/>
              </a:ext>
            </a:extLst>
          </p:cNvPr>
          <p:cNvSpPr>
            <a:spLocks noGrp="1"/>
          </p:cNvSpPr>
          <p:nvPr>
            <p:ph type="title"/>
          </p:nvPr>
        </p:nvSpPr>
        <p:spPr>
          <a:xfrm>
            <a:off x="1144591" y="364066"/>
            <a:ext cx="3992185" cy="457199"/>
          </a:xfrm>
        </p:spPr>
        <p:txBody>
          <a:bodyPr>
            <a:normAutofit fontScale="90000"/>
          </a:bodyPr>
          <a:lstStyle/>
          <a:p>
            <a:r>
              <a:rPr lang="en-US" dirty="0">
                <a:solidFill>
                  <a:schemeClr val="bg1">
                    <a:lumMod val="65000"/>
                    <a:lumOff val="35000"/>
                  </a:schemeClr>
                </a:solidFill>
              </a:rPr>
              <a:t>Scatter plots</a:t>
            </a:r>
            <a:endParaRPr lang="en-IN" dirty="0">
              <a:solidFill>
                <a:schemeClr val="bg1">
                  <a:lumMod val="65000"/>
                  <a:lumOff val="35000"/>
                </a:schemeClr>
              </a:solidFill>
            </a:endParaRPr>
          </a:p>
        </p:txBody>
      </p:sp>
      <p:sp>
        <p:nvSpPr>
          <p:cNvPr id="3" name="TextBox 2">
            <a:extLst>
              <a:ext uri="{FF2B5EF4-FFF2-40B4-BE49-F238E27FC236}">
                <a16:creationId xmlns:a16="http://schemas.microsoft.com/office/drawing/2014/main" id="{946BBC0E-5D5B-B755-1CFC-287FCCE7D495}"/>
              </a:ext>
            </a:extLst>
          </p:cNvPr>
          <p:cNvSpPr txBox="1"/>
          <p:nvPr/>
        </p:nvSpPr>
        <p:spPr>
          <a:xfrm>
            <a:off x="1144591" y="968188"/>
            <a:ext cx="10159903" cy="646331"/>
          </a:xfrm>
          <a:prstGeom prst="rect">
            <a:avLst/>
          </a:prstGeom>
          <a:noFill/>
        </p:spPr>
        <p:txBody>
          <a:bodyPr wrap="square" rtlCol="0">
            <a:spAutoFit/>
          </a:bodyPr>
          <a:lstStyle/>
          <a:p>
            <a:r>
              <a:rPr lang="en-US" dirty="0"/>
              <a:t>It has been Observed that Profile id is Unique Measurement session and each Session are unique and Independent.</a:t>
            </a:r>
            <a:endParaRPr lang="en-IN" dirty="0"/>
          </a:p>
        </p:txBody>
      </p:sp>
      <p:pic>
        <p:nvPicPr>
          <p:cNvPr id="5" name="Picture 4">
            <a:extLst>
              <a:ext uri="{FF2B5EF4-FFF2-40B4-BE49-F238E27FC236}">
                <a16:creationId xmlns:a16="http://schemas.microsoft.com/office/drawing/2014/main" id="{35C6FB02-4E9B-52BC-E9DB-6FD112D51EAA}"/>
              </a:ext>
            </a:extLst>
          </p:cNvPr>
          <p:cNvPicPr>
            <a:picLocks noChangeAspect="1"/>
          </p:cNvPicPr>
          <p:nvPr/>
        </p:nvPicPr>
        <p:blipFill>
          <a:blip r:embed="rId2"/>
          <a:stretch>
            <a:fillRect/>
          </a:stretch>
        </p:blipFill>
        <p:spPr>
          <a:xfrm>
            <a:off x="327212" y="1792818"/>
            <a:ext cx="11537576" cy="4500406"/>
          </a:xfrm>
          <a:prstGeom prst="rect">
            <a:avLst/>
          </a:prstGeom>
        </p:spPr>
      </p:pic>
    </p:spTree>
    <p:extLst>
      <p:ext uri="{BB962C8B-B14F-4D97-AF65-F5344CB8AC3E}">
        <p14:creationId xmlns:p14="http://schemas.microsoft.com/office/powerpoint/2010/main" val="3287402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DE83-0A00-C408-7B54-4A9DB976AE12}"/>
              </a:ext>
            </a:extLst>
          </p:cNvPr>
          <p:cNvSpPr>
            <a:spLocks noGrp="1"/>
          </p:cNvSpPr>
          <p:nvPr>
            <p:ph type="title"/>
          </p:nvPr>
        </p:nvSpPr>
        <p:spPr>
          <a:xfrm>
            <a:off x="1143001" y="170649"/>
            <a:ext cx="9905998" cy="1098315"/>
          </a:xfrm>
        </p:spPr>
        <p:txBody>
          <a:bodyPr/>
          <a:lstStyle/>
          <a:p>
            <a:pPr algn="ctr"/>
            <a:r>
              <a:rPr lang="en-IN" dirty="0"/>
              <a:t>Auto EDA USING PANDAS PROFILING</a:t>
            </a:r>
          </a:p>
        </p:txBody>
      </p:sp>
      <p:pic>
        <p:nvPicPr>
          <p:cNvPr id="4" name="Picture 3" descr="A screenshot of a computer&#10;&#10;Description automatically generated">
            <a:extLst>
              <a:ext uri="{FF2B5EF4-FFF2-40B4-BE49-F238E27FC236}">
                <a16:creationId xmlns:a16="http://schemas.microsoft.com/office/drawing/2014/main" id="{7683FA30-4562-D498-8A96-B81CC20E8F48}"/>
              </a:ext>
            </a:extLst>
          </p:cNvPr>
          <p:cNvPicPr>
            <a:picLocks noChangeAspect="1"/>
          </p:cNvPicPr>
          <p:nvPr/>
        </p:nvPicPr>
        <p:blipFill>
          <a:blip r:embed="rId2"/>
          <a:stretch>
            <a:fillRect/>
          </a:stretch>
        </p:blipFill>
        <p:spPr>
          <a:xfrm>
            <a:off x="1596000" y="1268964"/>
            <a:ext cx="9000000" cy="5528368"/>
          </a:xfrm>
          <a:prstGeom prst="rect">
            <a:avLst/>
          </a:prstGeom>
        </p:spPr>
      </p:pic>
    </p:spTree>
    <p:extLst>
      <p:ext uri="{BB962C8B-B14F-4D97-AF65-F5344CB8AC3E}">
        <p14:creationId xmlns:p14="http://schemas.microsoft.com/office/powerpoint/2010/main" val="316251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34557B2-FD09-0ED1-2CEF-F18CFB83D319}"/>
              </a:ext>
            </a:extLst>
          </p:cNvPr>
          <p:cNvPicPr>
            <a:picLocks noChangeAspect="1"/>
          </p:cNvPicPr>
          <p:nvPr/>
        </p:nvPicPr>
        <p:blipFill>
          <a:blip r:embed="rId2"/>
          <a:stretch>
            <a:fillRect/>
          </a:stretch>
        </p:blipFill>
        <p:spPr>
          <a:xfrm>
            <a:off x="1626482" y="235943"/>
            <a:ext cx="8939035" cy="6386113"/>
          </a:xfrm>
          <a:prstGeom prst="rect">
            <a:avLst/>
          </a:prstGeom>
        </p:spPr>
      </p:pic>
    </p:spTree>
    <p:extLst>
      <p:ext uri="{BB962C8B-B14F-4D97-AF65-F5344CB8AC3E}">
        <p14:creationId xmlns:p14="http://schemas.microsoft.com/office/powerpoint/2010/main" val="1872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6F20ED9-8737-58FD-E537-DBA875B6C479}"/>
              </a:ext>
            </a:extLst>
          </p:cNvPr>
          <p:cNvPicPr>
            <a:picLocks noChangeAspect="1"/>
          </p:cNvPicPr>
          <p:nvPr/>
        </p:nvPicPr>
        <p:blipFill>
          <a:blip r:embed="rId2"/>
          <a:stretch>
            <a:fillRect/>
          </a:stretch>
        </p:blipFill>
        <p:spPr>
          <a:xfrm>
            <a:off x="1653155" y="274046"/>
            <a:ext cx="8885690" cy="6309907"/>
          </a:xfrm>
          <a:prstGeom prst="rect">
            <a:avLst/>
          </a:prstGeom>
        </p:spPr>
      </p:pic>
    </p:spTree>
    <p:extLst>
      <p:ext uri="{BB962C8B-B14F-4D97-AF65-F5344CB8AC3E}">
        <p14:creationId xmlns:p14="http://schemas.microsoft.com/office/powerpoint/2010/main" val="4130263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C83311F-38A2-7E1D-D28E-CD9F69C662F5}"/>
              </a:ext>
            </a:extLst>
          </p:cNvPr>
          <p:cNvPicPr>
            <a:picLocks noChangeAspect="1"/>
          </p:cNvPicPr>
          <p:nvPr/>
        </p:nvPicPr>
        <p:blipFill>
          <a:blip r:embed="rId2"/>
          <a:stretch>
            <a:fillRect/>
          </a:stretch>
        </p:blipFill>
        <p:spPr>
          <a:xfrm>
            <a:off x="1634103" y="376925"/>
            <a:ext cx="8923793" cy="6104149"/>
          </a:xfrm>
          <a:prstGeom prst="rect">
            <a:avLst/>
          </a:prstGeom>
        </p:spPr>
      </p:pic>
    </p:spTree>
    <p:extLst>
      <p:ext uri="{BB962C8B-B14F-4D97-AF65-F5344CB8AC3E}">
        <p14:creationId xmlns:p14="http://schemas.microsoft.com/office/powerpoint/2010/main" val="1604431833"/>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3A50332-8BD9-6DBE-89E3-A3E57AF55486}"/>
              </a:ext>
            </a:extLst>
          </p:cNvPr>
          <p:cNvPicPr>
            <a:picLocks noChangeAspect="1"/>
          </p:cNvPicPr>
          <p:nvPr/>
        </p:nvPicPr>
        <p:blipFill>
          <a:blip r:embed="rId2"/>
          <a:stretch>
            <a:fillRect/>
          </a:stretch>
        </p:blipFill>
        <p:spPr>
          <a:xfrm>
            <a:off x="1630293" y="472184"/>
            <a:ext cx="8931414" cy="5913632"/>
          </a:xfrm>
          <a:prstGeom prst="rect">
            <a:avLst/>
          </a:prstGeom>
        </p:spPr>
      </p:pic>
    </p:spTree>
    <p:extLst>
      <p:ext uri="{BB962C8B-B14F-4D97-AF65-F5344CB8AC3E}">
        <p14:creationId xmlns:p14="http://schemas.microsoft.com/office/powerpoint/2010/main" val="172378524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75C4-53B3-8952-D09F-29CAE5BF663B}"/>
              </a:ext>
            </a:extLst>
          </p:cNvPr>
          <p:cNvSpPr>
            <a:spLocks noGrp="1"/>
          </p:cNvSpPr>
          <p:nvPr>
            <p:ph type="title"/>
          </p:nvPr>
        </p:nvSpPr>
        <p:spPr/>
        <p:txBody>
          <a:bodyPr/>
          <a:lstStyle/>
          <a:p>
            <a:pPr algn="just"/>
            <a:r>
              <a:rPr lang="en-US" b="1" dirty="0" err="1"/>
              <a:t>Bussiness</a:t>
            </a:r>
            <a:r>
              <a:rPr lang="en-US" b="1" dirty="0"/>
              <a:t> Objective</a:t>
            </a:r>
            <a:endParaRPr lang="en-IN" b="1" dirty="0"/>
          </a:p>
        </p:txBody>
      </p:sp>
      <p:sp>
        <p:nvSpPr>
          <p:cNvPr id="3" name="Content Placeholder 2">
            <a:extLst>
              <a:ext uri="{FF2B5EF4-FFF2-40B4-BE49-F238E27FC236}">
                <a16:creationId xmlns:a16="http://schemas.microsoft.com/office/drawing/2014/main" id="{3B7656B5-3CCA-E434-3D6D-983475A297F9}"/>
              </a:ext>
            </a:extLst>
          </p:cNvPr>
          <p:cNvSpPr>
            <a:spLocks noGrp="1"/>
          </p:cNvSpPr>
          <p:nvPr>
            <p:ph idx="1"/>
          </p:nvPr>
        </p:nvSpPr>
        <p:spPr/>
        <p:txBody>
          <a:bodyPr>
            <a:normAutofit/>
          </a:bodyPr>
          <a:lstStyle/>
          <a:p>
            <a:r>
              <a:rPr lang="en-US" sz="2800" b="0" i="0" dirty="0">
                <a:solidFill>
                  <a:srgbClr val="000A47"/>
                </a:solidFill>
                <a:effectLst/>
                <a:latin typeface="Brown"/>
              </a:rPr>
              <a:t>Efficiently Predict Motor Speed with Electric Motor Temperature.</a:t>
            </a:r>
          </a:p>
          <a:p>
            <a:r>
              <a:rPr lang="en-US" sz="2800" b="0" i="0" dirty="0">
                <a:solidFill>
                  <a:srgbClr val="000A47"/>
                </a:solidFill>
                <a:effectLst/>
                <a:latin typeface="Brown"/>
              </a:rPr>
              <a:t>Motor operators and maintenance teams often struggle to accurately predict motor speed based on available attributes</a:t>
            </a:r>
            <a:r>
              <a:rPr lang="en-US" sz="2800" dirty="0">
                <a:solidFill>
                  <a:srgbClr val="000A47"/>
                </a:solidFill>
                <a:latin typeface="Brown"/>
              </a:rPr>
              <a:t>.</a:t>
            </a:r>
          </a:p>
          <a:p>
            <a:r>
              <a:rPr lang="en-US" sz="2800" b="0" i="0" dirty="0">
                <a:solidFill>
                  <a:srgbClr val="000A47"/>
                </a:solidFill>
                <a:effectLst/>
                <a:latin typeface="Brown"/>
              </a:rPr>
              <a:t>Electric Motor Temperature uniquely solves this problem by utilizing sensor data from a PMSM deployed on a test bench</a:t>
            </a:r>
            <a:endParaRPr lang="en-IN" sz="2800" dirty="0"/>
          </a:p>
        </p:txBody>
      </p:sp>
    </p:spTree>
    <p:extLst>
      <p:ext uri="{BB962C8B-B14F-4D97-AF65-F5344CB8AC3E}">
        <p14:creationId xmlns:p14="http://schemas.microsoft.com/office/powerpoint/2010/main" val="114535235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xEl>
                                              <p:pRg st="0" end="0"/>
                                            </p:txEl>
                                          </p:spTgt>
                                        </p:tgtEl>
                                        <p:attrNameLst>
                                          <p:attrName>ppt_x</p:attrName>
                                          <p:attrName>ppt_y</p:attrName>
                                        </p:attrNameLst>
                                      </p:cBhvr>
                                    </p:animMotion>
                                  </p:childTnLst>
                                </p:cTn>
                              </p:par>
                              <p:par>
                                <p:cTn id="7"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8" dur="2000" fill="hold"/>
                                        <p:tgtEl>
                                          <p:spTgt spid="3">
                                            <p:txEl>
                                              <p:pRg st="1" end="1"/>
                                            </p:txEl>
                                          </p:spTgt>
                                        </p:tgtEl>
                                        <p:attrNameLst>
                                          <p:attrName>ppt_x</p:attrName>
                                          <p:attrName>ppt_y</p:attrName>
                                        </p:attrNameLst>
                                      </p:cBhvr>
                                    </p:animMotion>
                                  </p:childTnLst>
                                </p:cTn>
                              </p:par>
                              <p:par>
                                <p:cTn id="9"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0" dur="2000" fill="hold"/>
                                        <p:tgtEl>
                                          <p:spTgt spid="3">
                                            <p:txEl>
                                              <p:pRg st="2" end="2"/>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5FD1A98-6388-2A6D-61ED-66F0F6EE4033}"/>
              </a:ext>
            </a:extLst>
          </p:cNvPr>
          <p:cNvPicPr>
            <a:picLocks noChangeAspect="1"/>
          </p:cNvPicPr>
          <p:nvPr/>
        </p:nvPicPr>
        <p:blipFill>
          <a:blip r:embed="rId2"/>
          <a:stretch>
            <a:fillRect/>
          </a:stretch>
        </p:blipFill>
        <p:spPr>
          <a:xfrm>
            <a:off x="1653155" y="224512"/>
            <a:ext cx="8885690" cy="6408975"/>
          </a:xfrm>
          <a:prstGeom prst="rect">
            <a:avLst/>
          </a:prstGeom>
        </p:spPr>
      </p:pic>
    </p:spTree>
    <p:extLst>
      <p:ext uri="{BB962C8B-B14F-4D97-AF65-F5344CB8AC3E}">
        <p14:creationId xmlns:p14="http://schemas.microsoft.com/office/powerpoint/2010/main" val="313371321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columns&#10;&#10;Description automatically generated">
            <a:extLst>
              <a:ext uri="{FF2B5EF4-FFF2-40B4-BE49-F238E27FC236}">
                <a16:creationId xmlns:a16="http://schemas.microsoft.com/office/drawing/2014/main" id="{D412F84F-38BB-A81C-53BE-BDEBEBDAABA5}"/>
              </a:ext>
            </a:extLst>
          </p:cNvPr>
          <p:cNvPicPr>
            <a:picLocks noChangeAspect="1"/>
          </p:cNvPicPr>
          <p:nvPr/>
        </p:nvPicPr>
        <p:blipFill>
          <a:blip r:embed="rId2"/>
          <a:stretch>
            <a:fillRect/>
          </a:stretch>
        </p:blipFill>
        <p:spPr>
          <a:xfrm>
            <a:off x="659881" y="1356665"/>
            <a:ext cx="10872238" cy="5394971"/>
          </a:xfrm>
          <a:prstGeom prst="rect">
            <a:avLst/>
          </a:prstGeom>
        </p:spPr>
      </p:pic>
      <p:sp>
        <p:nvSpPr>
          <p:cNvPr id="4" name="TextBox 3">
            <a:extLst>
              <a:ext uri="{FF2B5EF4-FFF2-40B4-BE49-F238E27FC236}">
                <a16:creationId xmlns:a16="http://schemas.microsoft.com/office/drawing/2014/main" id="{755DA1E7-DA36-ECCB-191E-49E2D45996A2}"/>
              </a:ext>
            </a:extLst>
          </p:cNvPr>
          <p:cNvSpPr txBox="1"/>
          <p:nvPr/>
        </p:nvSpPr>
        <p:spPr>
          <a:xfrm>
            <a:off x="1278294" y="233266"/>
            <a:ext cx="9759820" cy="830997"/>
          </a:xfrm>
          <a:prstGeom prst="rect">
            <a:avLst/>
          </a:prstGeom>
          <a:noFill/>
        </p:spPr>
        <p:txBody>
          <a:bodyPr wrap="square" rtlCol="0">
            <a:spAutoFit/>
          </a:bodyPr>
          <a:lstStyle/>
          <a:p>
            <a:pPr algn="ctr"/>
            <a:r>
              <a:rPr lang="en-IN" sz="2400" dirty="0"/>
              <a:t>Histogram plotting of different columns for without outliers, with outlier and with only outlier</a:t>
            </a:r>
          </a:p>
        </p:txBody>
      </p:sp>
    </p:spTree>
    <p:extLst>
      <p:ext uri="{BB962C8B-B14F-4D97-AF65-F5344CB8AC3E}">
        <p14:creationId xmlns:p14="http://schemas.microsoft.com/office/powerpoint/2010/main" val="9667893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diagram&#10;&#10;Description automatically generated">
            <a:extLst>
              <a:ext uri="{FF2B5EF4-FFF2-40B4-BE49-F238E27FC236}">
                <a16:creationId xmlns:a16="http://schemas.microsoft.com/office/drawing/2014/main" id="{A59A8E10-89F8-2068-C635-0448EDB45688}"/>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105198135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a:extLst>
              <a:ext uri="{FF2B5EF4-FFF2-40B4-BE49-F238E27FC236}">
                <a16:creationId xmlns:a16="http://schemas.microsoft.com/office/drawing/2014/main" id="{359CF50A-07EC-AC1E-EF52-FFE30DD7FCFD}"/>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107589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diagram&#10;&#10;Description automatically generated">
            <a:extLst>
              <a:ext uri="{FF2B5EF4-FFF2-40B4-BE49-F238E27FC236}">
                <a16:creationId xmlns:a16="http://schemas.microsoft.com/office/drawing/2014/main" id="{C9D565B4-68AF-7C33-C182-48A0783ED641}"/>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2293300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lines&#10;&#10;Description automatically generated">
            <a:extLst>
              <a:ext uri="{FF2B5EF4-FFF2-40B4-BE49-F238E27FC236}">
                <a16:creationId xmlns:a16="http://schemas.microsoft.com/office/drawing/2014/main" id="{C3648C25-AA02-8CAE-8CBE-C8887056AEAA}"/>
              </a:ext>
            </a:extLst>
          </p:cNvPr>
          <p:cNvPicPr>
            <a:picLocks noChangeAspect="1"/>
          </p:cNvPicPr>
          <p:nvPr/>
        </p:nvPicPr>
        <p:blipFill>
          <a:blip r:embed="rId2"/>
          <a:stretch>
            <a:fillRect/>
          </a:stretch>
        </p:blipFill>
        <p:spPr>
          <a:xfrm>
            <a:off x="582157" y="731514"/>
            <a:ext cx="11027686" cy="5394971"/>
          </a:xfrm>
          <a:prstGeom prst="rect">
            <a:avLst/>
          </a:prstGeom>
        </p:spPr>
      </p:pic>
    </p:spTree>
    <p:extLst>
      <p:ext uri="{BB962C8B-B14F-4D97-AF65-F5344CB8AC3E}">
        <p14:creationId xmlns:p14="http://schemas.microsoft.com/office/powerpoint/2010/main" val="13899520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of a number of people&#10;&#10;Description automatically generated">
            <a:extLst>
              <a:ext uri="{FF2B5EF4-FFF2-40B4-BE49-F238E27FC236}">
                <a16:creationId xmlns:a16="http://schemas.microsoft.com/office/drawing/2014/main" id="{1EE40826-03B0-151C-B63A-A175C065F135}"/>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228080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lines&#10;&#10;Description automatically generated">
            <a:extLst>
              <a:ext uri="{FF2B5EF4-FFF2-40B4-BE49-F238E27FC236}">
                <a16:creationId xmlns:a16="http://schemas.microsoft.com/office/drawing/2014/main" id="{AAD738DB-C805-B9D2-EC3C-5D6D135BE519}"/>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15177658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data&#10;&#10;Description automatically generated">
            <a:extLst>
              <a:ext uri="{FF2B5EF4-FFF2-40B4-BE49-F238E27FC236}">
                <a16:creationId xmlns:a16="http://schemas.microsoft.com/office/drawing/2014/main" id="{039DC282-AACA-B5EC-A8EC-09FF52A93E37}"/>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1987075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a:extLst>
              <a:ext uri="{FF2B5EF4-FFF2-40B4-BE49-F238E27FC236}">
                <a16:creationId xmlns:a16="http://schemas.microsoft.com/office/drawing/2014/main" id="{5B40AB0C-C0B2-4722-D2D9-A1CFCF31AF5E}"/>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17757556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5B12-9D86-08EF-6981-E127598EE495}"/>
              </a:ext>
            </a:extLst>
          </p:cNvPr>
          <p:cNvSpPr>
            <a:spLocks noGrp="1"/>
          </p:cNvSpPr>
          <p:nvPr>
            <p:ph type="title"/>
          </p:nvPr>
        </p:nvSpPr>
        <p:spPr>
          <a:xfrm>
            <a:off x="1141413" y="618518"/>
            <a:ext cx="9905998" cy="546894"/>
          </a:xfrm>
        </p:spPr>
        <p:txBody>
          <a:bodyPr>
            <a:normAutofit fontScale="90000"/>
          </a:bodyPr>
          <a:lstStyle/>
          <a:p>
            <a:r>
              <a:rPr lang="en-US" dirty="0"/>
              <a:t>Feature Set explanation</a:t>
            </a:r>
            <a:endParaRPr lang="en-IN" dirty="0"/>
          </a:p>
        </p:txBody>
      </p:sp>
      <p:sp>
        <p:nvSpPr>
          <p:cNvPr id="7" name="TextBox 6">
            <a:extLst>
              <a:ext uri="{FF2B5EF4-FFF2-40B4-BE49-F238E27FC236}">
                <a16:creationId xmlns:a16="http://schemas.microsoft.com/office/drawing/2014/main" id="{D5437FD5-9497-97C0-E289-1CD4AB7FFCC4}"/>
              </a:ext>
            </a:extLst>
          </p:cNvPr>
          <p:cNvSpPr txBox="1"/>
          <p:nvPr/>
        </p:nvSpPr>
        <p:spPr>
          <a:xfrm>
            <a:off x="887506" y="1342974"/>
            <a:ext cx="10919012" cy="4247317"/>
          </a:xfrm>
          <a:prstGeom prst="rect">
            <a:avLst/>
          </a:prstGeom>
          <a:noFill/>
        </p:spPr>
        <p:txBody>
          <a:bodyPr wrap="square" rtlCol="0">
            <a:spAutoFit/>
          </a:bodyPr>
          <a:lstStyle/>
          <a:p>
            <a:r>
              <a:rPr lang="en-US" sz="1800" b="1" dirty="0">
                <a:solidFill>
                  <a:schemeClr val="bg1">
                    <a:lumMod val="95000"/>
                    <a:lumOff val="5000"/>
                  </a:schemeClr>
                </a:solidFill>
                <a:effectLst/>
                <a:latin typeface="Calibri" panose="020F0502020204030204" pitchFamily="34" charset="0"/>
                <a:ea typeface="Calibri" panose="020F0502020204030204" pitchFamily="34" charset="0"/>
              </a:rPr>
              <a:t>Ambient Temperature:</a:t>
            </a:r>
          </a:p>
          <a:p>
            <a:r>
              <a:rPr lang="en-US" dirty="0">
                <a:latin typeface="Calibri" panose="020F0502020204030204" pitchFamily="34" charset="0"/>
                <a:ea typeface="Calibri" panose="020F0502020204030204" pitchFamily="34" charset="0"/>
              </a:rPr>
              <a:t>The ambient temperature in an electric motor refers to the temperature of the surrounding environment where the motor is operating. It is typically measured using a thermal sensor located near the stator, which is the stationary part of the motor.</a:t>
            </a:r>
          </a:p>
          <a:p>
            <a:endParaRPr lang="en-US" dirty="0">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Coolant:</a:t>
            </a:r>
          </a:p>
          <a:p>
            <a:r>
              <a:rPr lang="en-US" dirty="0">
                <a:latin typeface="Calibri" panose="020F0502020204030204" pitchFamily="34" charset="0"/>
                <a:ea typeface="Calibri" panose="020F0502020204030204" pitchFamily="34" charset="0"/>
              </a:rPr>
              <a:t>In an electric motor, coolant refers to a substance or fluid used to remove excess heat generated during operation and maintain the motor's temperature within safe limits. Coolants are commonly used in larger and more powerful electric motors, such as those found in industrial applications or electric vehicles.</a:t>
            </a:r>
          </a:p>
          <a:p>
            <a:endParaRPr lang="en-US" dirty="0">
              <a:latin typeface="Calibri" panose="020F0502020204030204" pitchFamily="34" charset="0"/>
              <a:ea typeface="Calibri" panose="020F0502020204030204" pitchFamily="34" charset="0"/>
            </a:endParaRPr>
          </a:p>
          <a:p>
            <a:r>
              <a:rPr lang="en-IN" b="1" dirty="0">
                <a:solidFill>
                  <a:schemeClr val="bg1">
                    <a:lumMod val="95000"/>
                    <a:lumOff val="5000"/>
                  </a:schemeClr>
                </a:solidFill>
                <a:latin typeface="Calibri" panose="020F0502020204030204" pitchFamily="34" charset="0"/>
                <a:ea typeface="Calibri" panose="020F0502020204030204" pitchFamily="34" charset="0"/>
              </a:rPr>
              <a:t>Voltage d-component</a:t>
            </a:r>
            <a:r>
              <a:rPr lang="en-US" b="1" dirty="0">
                <a:solidFill>
                  <a:schemeClr val="bg1">
                    <a:lumMod val="95000"/>
                    <a:lumOff val="5000"/>
                  </a:schemeClr>
                </a:solidFill>
                <a:latin typeface="Calibri" panose="020F0502020204030204" pitchFamily="34" charset="0"/>
                <a:ea typeface="Calibri" panose="020F0502020204030204" pitchFamily="34" charset="0"/>
              </a:rPr>
              <a:t> (</a:t>
            </a:r>
            <a:r>
              <a:rPr lang="en-US" b="1" dirty="0" err="1">
                <a:solidFill>
                  <a:schemeClr val="bg1">
                    <a:lumMod val="95000"/>
                    <a:lumOff val="5000"/>
                  </a:schemeClr>
                </a:solidFill>
                <a:latin typeface="Calibri" panose="020F0502020204030204" pitchFamily="34" charset="0"/>
                <a:ea typeface="Calibri" panose="020F0502020204030204" pitchFamily="34" charset="0"/>
              </a:rPr>
              <a:t>u_d</a:t>
            </a:r>
            <a:r>
              <a:rPr lang="en-US" b="1" dirty="0">
                <a:solidFill>
                  <a:schemeClr val="bg1">
                    <a:lumMod val="95000"/>
                    <a:lumOff val="5000"/>
                  </a:schemeClr>
                </a:solidFill>
                <a:latin typeface="Calibri" panose="020F0502020204030204" pitchFamily="34" charset="0"/>
                <a:ea typeface="Calibri" panose="020F0502020204030204" pitchFamily="34" charset="0"/>
              </a:rPr>
              <a:t>):</a:t>
            </a:r>
          </a:p>
          <a:p>
            <a:r>
              <a:rPr lang="en-IN" dirty="0">
                <a:latin typeface="Calibri" panose="020F0502020204030204" pitchFamily="34" charset="0"/>
                <a:ea typeface="Calibri" panose="020F0502020204030204" pitchFamily="34" charset="0"/>
              </a:rPr>
              <a:t>voltage d-component</a:t>
            </a:r>
            <a:r>
              <a:rPr lang="en-US" dirty="0">
                <a:latin typeface="Calibri" panose="020F0502020204030204" pitchFamily="34" charset="0"/>
                <a:ea typeface="Calibri" panose="020F0502020204030204" pitchFamily="34" charset="0"/>
              </a:rPr>
              <a:t> denoted as </a:t>
            </a:r>
            <a:r>
              <a:rPr lang="en-US" dirty="0" err="1">
                <a:latin typeface="Calibri" panose="020F0502020204030204" pitchFamily="34" charset="0"/>
                <a:ea typeface="Calibri" panose="020F0502020204030204" pitchFamily="34" charset="0"/>
              </a:rPr>
              <a:t>Vd</a:t>
            </a:r>
            <a:r>
              <a:rPr lang="en-US" dirty="0">
                <a:latin typeface="Calibri" panose="020F0502020204030204" pitchFamily="34" charset="0"/>
                <a:ea typeface="Calibri" panose="020F0502020204030204" pitchFamily="34" charset="0"/>
              </a:rPr>
              <a:t>, is a term used in the context of electric motors and refers to the voltage component that is aligned with the motor's d-axis. In electric motor theory, the d-axis is one of the two orthogonal axes (the other being the q-axis) that are commonly used to represent the magnetic field and currents within the motor.</a:t>
            </a:r>
          </a:p>
        </p:txBody>
      </p:sp>
    </p:spTree>
    <p:extLst>
      <p:ext uri="{BB962C8B-B14F-4D97-AF65-F5344CB8AC3E}">
        <p14:creationId xmlns:p14="http://schemas.microsoft.com/office/powerpoint/2010/main" val="178147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7">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7">
                                            <p:txEl>
                                              <p:pRg st="3" end="3"/>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7">
                                            <p:txEl>
                                              <p:pRg st="4" end="4"/>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7">
                                            <p:txEl>
                                              <p:pRg st="6" end="6"/>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7">
                                            <p:txEl>
                                              <p:pRg st="7" end="7"/>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lines&#10;&#10;Description automatically generated">
            <a:extLst>
              <a:ext uri="{FF2B5EF4-FFF2-40B4-BE49-F238E27FC236}">
                <a16:creationId xmlns:a16="http://schemas.microsoft.com/office/drawing/2014/main" id="{A5609B92-228C-659A-30E6-276B72B4A944}"/>
              </a:ext>
            </a:extLst>
          </p:cNvPr>
          <p:cNvPicPr>
            <a:picLocks noChangeAspect="1"/>
          </p:cNvPicPr>
          <p:nvPr/>
        </p:nvPicPr>
        <p:blipFill>
          <a:blip r:embed="rId2"/>
          <a:stretch>
            <a:fillRect/>
          </a:stretch>
        </p:blipFill>
        <p:spPr>
          <a:xfrm>
            <a:off x="618733" y="731514"/>
            <a:ext cx="10954534" cy="5394971"/>
          </a:xfrm>
          <a:prstGeom prst="rect">
            <a:avLst/>
          </a:prstGeom>
        </p:spPr>
      </p:pic>
    </p:spTree>
    <p:extLst>
      <p:ext uri="{BB962C8B-B14F-4D97-AF65-F5344CB8AC3E}">
        <p14:creationId xmlns:p14="http://schemas.microsoft.com/office/powerpoint/2010/main" val="11453212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types of data&#10;&#10;Description automatically generated">
            <a:extLst>
              <a:ext uri="{FF2B5EF4-FFF2-40B4-BE49-F238E27FC236}">
                <a16:creationId xmlns:a16="http://schemas.microsoft.com/office/drawing/2014/main" id="{AE32D3A0-5EFB-4467-1A4F-3662A3964CA9}"/>
              </a:ext>
            </a:extLst>
          </p:cNvPr>
          <p:cNvPicPr>
            <a:picLocks noChangeAspect="1"/>
          </p:cNvPicPr>
          <p:nvPr/>
        </p:nvPicPr>
        <p:blipFill>
          <a:blip r:embed="rId2"/>
          <a:stretch>
            <a:fillRect/>
          </a:stretch>
        </p:blipFill>
        <p:spPr>
          <a:xfrm>
            <a:off x="609589" y="731514"/>
            <a:ext cx="10972822" cy="5394971"/>
          </a:xfrm>
          <a:prstGeom prst="rect">
            <a:avLst/>
          </a:prstGeom>
        </p:spPr>
      </p:pic>
    </p:spTree>
    <p:extLst>
      <p:ext uri="{BB962C8B-B14F-4D97-AF65-F5344CB8AC3E}">
        <p14:creationId xmlns:p14="http://schemas.microsoft.com/office/powerpoint/2010/main" val="40677200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types of data&#10;&#10;Description automatically generated">
            <a:extLst>
              <a:ext uri="{FF2B5EF4-FFF2-40B4-BE49-F238E27FC236}">
                <a16:creationId xmlns:a16="http://schemas.microsoft.com/office/drawing/2014/main" id="{C8C9530E-AF3D-96ED-61AF-76E93F84EC59}"/>
              </a:ext>
            </a:extLst>
          </p:cNvPr>
          <p:cNvPicPr>
            <a:picLocks noChangeAspect="1"/>
          </p:cNvPicPr>
          <p:nvPr/>
        </p:nvPicPr>
        <p:blipFill>
          <a:blip r:embed="rId2"/>
          <a:stretch>
            <a:fillRect/>
          </a:stretch>
        </p:blipFill>
        <p:spPr>
          <a:xfrm>
            <a:off x="568441" y="731514"/>
            <a:ext cx="11055118" cy="5394971"/>
          </a:xfrm>
          <a:prstGeom prst="rect">
            <a:avLst/>
          </a:prstGeom>
        </p:spPr>
      </p:pic>
    </p:spTree>
    <p:extLst>
      <p:ext uri="{BB962C8B-B14F-4D97-AF65-F5344CB8AC3E}">
        <p14:creationId xmlns:p14="http://schemas.microsoft.com/office/powerpoint/2010/main" val="351666162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lines&#10;&#10;Description automatically generated">
            <a:extLst>
              <a:ext uri="{FF2B5EF4-FFF2-40B4-BE49-F238E27FC236}">
                <a16:creationId xmlns:a16="http://schemas.microsoft.com/office/drawing/2014/main" id="{FE2B5030-F8E0-47FC-5EF5-91AC7C6EE8B7}"/>
              </a:ext>
            </a:extLst>
          </p:cNvPr>
          <p:cNvPicPr>
            <a:picLocks noChangeAspect="1"/>
          </p:cNvPicPr>
          <p:nvPr/>
        </p:nvPicPr>
        <p:blipFill>
          <a:blip r:embed="rId2"/>
          <a:stretch>
            <a:fillRect/>
          </a:stretch>
        </p:blipFill>
        <p:spPr>
          <a:xfrm>
            <a:off x="659881" y="731514"/>
            <a:ext cx="10872238" cy="5394971"/>
          </a:xfrm>
          <a:prstGeom prst="rect">
            <a:avLst/>
          </a:prstGeom>
        </p:spPr>
      </p:pic>
    </p:spTree>
    <p:extLst>
      <p:ext uri="{BB962C8B-B14F-4D97-AF65-F5344CB8AC3E}">
        <p14:creationId xmlns:p14="http://schemas.microsoft.com/office/powerpoint/2010/main" val="3371181206"/>
      </p:ext>
    </p:extLst>
  </p:cSld>
  <p:clrMapOvr>
    <a:masterClrMapping/>
  </p:clrMapOvr>
  <p:transition spd="slow">
    <p:comb/>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95ED-BAD9-59C1-C391-6476363ED6EF}"/>
              </a:ext>
            </a:extLst>
          </p:cNvPr>
          <p:cNvSpPr>
            <a:spLocks noGrp="1"/>
          </p:cNvSpPr>
          <p:nvPr>
            <p:ph type="title"/>
          </p:nvPr>
        </p:nvSpPr>
        <p:spPr>
          <a:xfrm>
            <a:off x="1143001" y="77343"/>
            <a:ext cx="9905998" cy="1478570"/>
          </a:xfrm>
        </p:spPr>
        <p:txBody>
          <a:bodyPr/>
          <a:lstStyle/>
          <a:p>
            <a:pPr algn="ctr"/>
            <a:r>
              <a:rPr lang="en-IN" dirty="0"/>
              <a:t>Model Building</a:t>
            </a:r>
          </a:p>
        </p:txBody>
      </p:sp>
      <p:sp>
        <p:nvSpPr>
          <p:cNvPr id="3" name="TextBox 2">
            <a:extLst>
              <a:ext uri="{FF2B5EF4-FFF2-40B4-BE49-F238E27FC236}">
                <a16:creationId xmlns:a16="http://schemas.microsoft.com/office/drawing/2014/main" id="{E1BA4147-4A8C-05F3-A179-ACB4A036BA17}"/>
              </a:ext>
            </a:extLst>
          </p:cNvPr>
          <p:cNvSpPr txBox="1"/>
          <p:nvPr/>
        </p:nvSpPr>
        <p:spPr>
          <a:xfrm>
            <a:off x="1454020" y="1555913"/>
            <a:ext cx="9283959" cy="523220"/>
          </a:xfrm>
          <a:prstGeom prst="rect">
            <a:avLst/>
          </a:prstGeom>
          <a:noFill/>
        </p:spPr>
        <p:txBody>
          <a:bodyPr wrap="square" rtlCol="0">
            <a:spAutoFit/>
          </a:bodyPr>
          <a:lstStyle/>
          <a:p>
            <a:pPr algn="ctr"/>
            <a:r>
              <a:rPr lang="en-IN" sz="2800" dirty="0"/>
              <a:t>SIMPLE LINEAR REGRESSION</a:t>
            </a:r>
          </a:p>
        </p:txBody>
      </p:sp>
      <p:sp>
        <p:nvSpPr>
          <p:cNvPr id="5" name="TextBox 4">
            <a:extLst>
              <a:ext uri="{FF2B5EF4-FFF2-40B4-BE49-F238E27FC236}">
                <a16:creationId xmlns:a16="http://schemas.microsoft.com/office/drawing/2014/main" id="{6089391F-EC90-F7D5-6BEF-954135C72478}"/>
              </a:ext>
            </a:extLst>
          </p:cNvPr>
          <p:cNvSpPr txBox="1"/>
          <p:nvPr/>
        </p:nvSpPr>
        <p:spPr>
          <a:xfrm>
            <a:off x="1623527" y="3051110"/>
            <a:ext cx="9114452" cy="1938992"/>
          </a:xfrm>
          <a:prstGeom prst="rect">
            <a:avLst/>
          </a:prstGeom>
          <a:noFill/>
        </p:spPr>
        <p:txBody>
          <a:bodyPr wrap="square" rtlCol="0">
            <a:spAutoFit/>
          </a:bodyPr>
          <a:lstStyle/>
          <a:p>
            <a:pPr algn="just"/>
            <a:r>
              <a:rPr lang="en-IN" sz="2400" dirty="0"/>
              <a:t>After completion of EDA, we started model building by starting with Simple Linear Regression. First, we did data splitting into 80:20. After we did model fitting of Simple Linear Regression without outliers and Simple Linear Regression with entire data. We calculated the MSE, RMSE, MAE and R-Squared score.</a:t>
            </a:r>
          </a:p>
        </p:txBody>
      </p:sp>
    </p:spTree>
    <p:extLst>
      <p:ext uri="{BB962C8B-B14F-4D97-AF65-F5344CB8AC3E}">
        <p14:creationId xmlns:p14="http://schemas.microsoft.com/office/powerpoint/2010/main" val="39689106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line graph with dotted lines&#10;&#10;Description automatically generated">
            <a:extLst>
              <a:ext uri="{FF2B5EF4-FFF2-40B4-BE49-F238E27FC236}">
                <a16:creationId xmlns:a16="http://schemas.microsoft.com/office/drawing/2014/main" id="{CD7F0399-EDF8-A3B9-4C5B-B70D33428E4E}"/>
              </a:ext>
            </a:extLst>
          </p:cNvPr>
          <p:cNvPicPr>
            <a:picLocks noChangeAspect="1"/>
          </p:cNvPicPr>
          <p:nvPr/>
        </p:nvPicPr>
        <p:blipFill>
          <a:blip r:embed="rId2"/>
          <a:stretch>
            <a:fillRect/>
          </a:stretch>
        </p:blipFill>
        <p:spPr>
          <a:xfrm>
            <a:off x="3430516" y="1193902"/>
            <a:ext cx="5330963" cy="3483871"/>
          </a:xfrm>
          <a:prstGeom prst="rect">
            <a:avLst/>
          </a:prstGeom>
        </p:spPr>
      </p:pic>
      <p:pic>
        <p:nvPicPr>
          <p:cNvPr id="5" name="Picture 4" descr="A number on a white background&#10;&#10;Description automatically generated">
            <a:extLst>
              <a:ext uri="{FF2B5EF4-FFF2-40B4-BE49-F238E27FC236}">
                <a16:creationId xmlns:a16="http://schemas.microsoft.com/office/drawing/2014/main" id="{DD628AB5-6060-5BC2-86E3-2ED382708197}"/>
              </a:ext>
            </a:extLst>
          </p:cNvPr>
          <p:cNvPicPr>
            <a:picLocks noChangeAspect="1"/>
          </p:cNvPicPr>
          <p:nvPr/>
        </p:nvPicPr>
        <p:blipFill>
          <a:blip r:embed="rId3"/>
          <a:stretch>
            <a:fillRect/>
          </a:stretch>
        </p:blipFill>
        <p:spPr>
          <a:xfrm>
            <a:off x="4600574" y="4979643"/>
            <a:ext cx="2990849" cy="1068731"/>
          </a:xfrm>
          <a:prstGeom prst="rect">
            <a:avLst/>
          </a:prstGeom>
        </p:spPr>
      </p:pic>
      <p:sp>
        <p:nvSpPr>
          <p:cNvPr id="6" name="TextBox 5">
            <a:extLst>
              <a:ext uri="{FF2B5EF4-FFF2-40B4-BE49-F238E27FC236}">
                <a16:creationId xmlns:a16="http://schemas.microsoft.com/office/drawing/2014/main" id="{D7743C9D-0A8D-E0DA-D916-B2C7C551BD4B}"/>
              </a:ext>
            </a:extLst>
          </p:cNvPr>
          <p:cNvSpPr txBox="1"/>
          <p:nvPr/>
        </p:nvSpPr>
        <p:spPr>
          <a:xfrm>
            <a:off x="3390900" y="476250"/>
            <a:ext cx="5381625" cy="400110"/>
          </a:xfrm>
          <a:prstGeom prst="rect">
            <a:avLst/>
          </a:prstGeom>
          <a:noFill/>
        </p:spPr>
        <p:txBody>
          <a:bodyPr wrap="square" rtlCol="0">
            <a:spAutoFit/>
          </a:bodyPr>
          <a:lstStyle/>
          <a:p>
            <a:pPr algn="ctr"/>
            <a:r>
              <a:rPr lang="en-IN" sz="2000" dirty="0"/>
              <a:t>Simple Linear Regression model without outliers.</a:t>
            </a:r>
          </a:p>
        </p:txBody>
      </p:sp>
    </p:spTree>
    <p:extLst>
      <p:ext uri="{BB962C8B-B14F-4D97-AF65-F5344CB8AC3E}">
        <p14:creationId xmlns:p14="http://schemas.microsoft.com/office/powerpoint/2010/main" val="19582150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number on a white background&#10;&#10;Description automatically generated">
            <a:extLst>
              <a:ext uri="{FF2B5EF4-FFF2-40B4-BE49-F238E27FC236}">
                <a16:creationId xmlns:a16="http://schemas.microsoft.com/office/drawing/2014/main" id="{0AB34915-956F-1AD7-85FE-5E795E060B0B}"/>
              </a:ext>
            </a:extLst>
          </p:cNvPr>
          <p:cNvPicPr>
            <a:picLocks noChangeAspect="1"/>
          </p:cNvPicPr>
          <p:nvPr/>
        </p:nvPicPr>
        <p:blipFill>
          <a:blip r:embed="rId2"/>
          <a:stretch>
            <a:fillRect/>
          </a:stretch>
        </p:blipFill>
        <p:spPr>
          <a:xfrm>
            <a:off x="4701071" y="5210812"/>
            <a:ext cx="2789853" cy="938062"/>
          </a:xfrm>
          <a:prstGeom prst="rect">
            <a:avLst/>
          </a:prstGeom>
        </p:spPr>
      </p:pic>
      <p:pic>
        <p:nvPicPr>
          <p:cNvPr id="5" name="Picture 4" descr="A blue line graph with black dotted line&#10;&#10;Description automatically generated">
            <a:extLst>
              <a:ext uri="{FF2B5EF4-FFF2-40B4-BE49-F238E27FC236}">
                <a16:creationId xmlns:a16="http://schemas.microsoft.com/office/drawing/2014/main" id="{7305F878-C51A-2059-1890-205F0D91EE96}"/>
              </a:ext>
            </a:extLst>
          </p:cNvPr>
          <p:cNvPicPr>
            <a:picLocks noChangeAspect="1"/>
          </p:cNvPicPr>
          <p:nvPr/>
        </p:nvPicPr>
        <p:blipFill>
          <a:blip r:embed="rId3"/>
          <a:stretch>
            <a:fillRect/>
          </a:stretch>
        </p:blipFill>
        <p:spPr>
          <a:xfrm>
            <a:off x="3430517" y="1360493"/>
            <a:ext cx="5330963" cy="3483871"/>
          </a:xfrm>
          <a:prstGeom prst="rect">
            <a:avLst/>
          </a:prstGeom>
        </p:spPr>
      </p:pic>
      <p:sp>
        <p:nvSpPr>
          <p:cNvPr id="6" name="TextBox 5">
            <a:extLst>
              <a:ext uri="{FF2B5EF4-FFF2-40B4-BE49-F238E27FC236}">
                <a16:creationId xmlns:a16="http://schemas.microsoft.com/office/drawing/2014/main" id="{E8BB31F4-6194-089D-75DE-DAB95A1EB472}"/>
              </a:ext>
            </a:extLst>
          </p:cNvPr>
          <p:cNvSpPr txBox="1"/>
          <p:nvPr/>
        </p:nvSpPr>
        <p:spPr>
          <a:xfrm>
            <a:off x="3430517" y="699796"/>
            <a:ext cx="5228291" cy="400110"/>
          </a:xfrm>
          <a:prstGeom prst="rect">
            <a:avLst/>
          </a:prstGeom>
          <a:noFill/>
        </p:spPr>
        <p:txBody>
          <a:bodyPr wrap="square" rtlCol="0">
            <a:spAutoFit/>
          </a:bodyPr>
          <a:lstStyle/>
          <a:p>
            <a:pPr algn="ctr"/>
            <a:r>
              <a:rPr lang="en-IN" sz="2000" dirty="0"/>
              <a:t>Simple Linear Regression with Entire Data</a:t>
            </a:r>
          </a:p>
        </p:txBody>
      </p:sp>
    </p:spTree>
    <p:extLst>
      <p:ext uri="{BB962C8B-B14F-4D97-AF65-F5344CB8AC3E}">
        <p14:creationId xmlns:p14="http://schemas.microsoft.com/office/powerpoint/2010/main" val="28322580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8978-A166-A014-F19A-6A6096755141}"/>
              </a:ext>
            </a:extLst>
          </p:cNvPr>
          <p:cNvSpPr>
            <a:spLocks noGrp="1"/>
          </p:cNvSpPr>
          <p:nvPr>
            <p:ph type="title"/>
          </p:nvPr>
        </p:nvSpPr>
        <p:spPr>
          <a:xfrm>
            <a:off x="2976283" y="143390"/>
            <a:ext cx="6087035" cy="618611"/>
          </a:xfrm>
        </p:spPr>
        <p:txBody>
          <a:bodyPr/>
          <a:lstStyle/>
          <a:p>
            <a:pPr algn="ctr"/>
            <a:r>
              <a:rPr lang="en-US" dirty="0" err="1">
                <a:solidFill>
                  <a:schemeClr val="bg1">
                    <a:lumMod val="85000"/>
                    <a:lumOff val="15000"/>
                  </a:schemeClr>
                </a:solidFill>
              </a:rPr>
              <a:t>elasticnet</a:t>
            </a:r>
            <a:endParaRPr lang="en-IN" dirty="0">
              <a:solidFill>
                <a:schemeClr val="bg1">
                  <a:lumMod val="85000"/>
                  <a:lumOff val="15000"/>
                </a:schemeClr>
              </a:solidFill>
            </a:endParaRPr>
          </a:p>
        </p:txBody>
      </p:sp>
      <p:pic>
        <p:nvPicPr>
          <p:cNvPr id="6" name="Content Placeholder 5">
            <a:extLst>
              <a:ext uri="{FF2B5EF4-FFF2-40B4-BE49-F238E27FC236}">
                <a16:creationId xmlns:a16="http://schemas.microsoft.com/office/drawing/2014/main" id="{4B34E863-871C-7AF9-FD51-7575D75FBFDE}"/>
              </a:ext>
            </a:extLst>
          </p:cNvPr>
          <p:cNvPicPr>
            <a:picLocks noGrp="1" noChangeAspect="1"/>
          </p:cNvPicPr>
          <p:nvPr>
            <p:ph sz="half" idx="1"/>
          </p:nvPr>
        </p:nvPicPr>
        <p:blipFill>
          <a:blip r:embed="rId2"/>
          <a:stretch>
            <a:fillRect/>
          </a:stretch>
        </p:blipFill>
        <p:spPr>
          <a:xfrm>
            <a:off x="376519" y="1685366"/>
            <a:ext cx="5643282" cy="4787152"/>
          </a:xfrm>
        </p:spPr>
      </p:pic>
      <p:pic>
        <p:nvPicPr>
          <p:cNvPr id="8" name="Content Placeholder 7">
            <a:extLst>
              <a:ext uri="{FF2B5EF4-FFF2-40B4-BE49-F238E27FC236}">
                <a16:creationId xmlns:a16="http://schemas.microsoft.com/office/drawing/2014/main" id="{D45029D2-1DBD-18D2-8D4E-26C19E81218A}"/>
              </a:ext>
            </a:extLst>
          </p:cNvPr>
          <p:cNvPicPr>
            <a:picLocks noGrp="1" noChangeAspect="1"/>
          </p:cNvPicPr>
          <p:nvPr>
            <p:ph sz="half" idx="2"/>
          </p:nvPr>
        </p:nvPicPr>
        <p:blipFill>
          <a:blip r:embed="rId3"/>
          <a:stretch>
            <a:fillRect/>
          </a:stretch>
        </p:blipFill>
        <p:spPr>
          <a:xfrm>
            <a:off x="6172200" y="1614664"/>
            <a:ext cx="5553635" cy="4857854"/>
          </a:xfrm>
        </p:spPr>
      </p:pic>
      <p:sp>
        <p:nvSpPr>
          <p:cNvPr id="10" name="TextBox 9">
            <a:extLst>
              <a:ext uri="{FF2B5EF4-FFF2-40B4-BE49-F238E27FC236}">
                <a16:creationId xmlns:a16="http://schemas.microsoft.com/office/drawing/2014/main" id="{FB3A044F-150B-044F-0E4C-C5F6FCE529DE}"/>
              </a:ext>
            </a:extLst>
          </p:cNvPr>
          <p:cNvSpPr txBox="1"/>
          <p:nvPr/>
        </p:nvSpPr>
        <p:spPr>
          <a:xfrm>
            <a:off x="797859"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ELASTICNET WITH ALL COLUMNS</a:t>
            </a:r>
            <a:endParaRPr lang="en-IN" dirty="0">
              <a:solidFill>
                <a:schemeClr val="bg1">
                  <a:lumMod val="85000"/>
                  <a:lumOff val="15000"/>
                </a:schemeClr>
              </a:solidFill>
            </a:endParaRPr>
          </a:p>
        </p:txBody>
      </p:sp>
      <p:sp>
        <p:nvSpPr>
          <p:cNvPr id="12" name="TextBox 11">
            <a:extLst>
              <a:ext uri="{FF2B5EF4-FFF2-40B4-BE49-F238E27FC236}">
                <a16:creationId xmlns:a16="http://schemas.microsoft.com/office/drawing/2014/main" id="{E65BE700-314D-B0AE-D76B-C576B23EED60}"/>
              </a:ext>
            </a:extLst>
          </p:cNvPr>
          <p:cNvSpPr txBox="1"/>
          <p:nvPr/>
        </p:nvSpPr>
        <p:spPr>
          <a:xfrm>
            <a:off x="6517341"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ELASTICNET WITH 6 HIGHLY CORR COLUMNS</a:t>
            </a:r>
            <a:endParaRPr lang="en-IN" dirty="0">
              <a:solidFill>
                <a:schemeClr val="bg1">
                  <a:lumMod val="85000"/>
                  <a:lumOff val="15000"/>
                </a:schemeClr>
              </a:solidFill>
            </a:endParaRPr>
          </a:p>
        </p:txBody>
      </p:sp>
    </p:spTree>
    <p:extLst>
      <p:ext uri="{BB962C8B-B14F-4D97-AF65-F5344CB8AC3E}">
        <p14:creationId xmlns:p14="http://schemas.microsoft.com/office/powerpoint/2010/main" val="12604186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580">
                                          <p:stCondLst>
                                            <p:cond delay="0"/>
                                          </p:stCondLst>
                                        </p:cTn>
                                        <p:tgtEl>
                                          <p:spTgt spid="10"/>
                                        </p:tgtEl>
                                      </p:cBhvr>
                                    </p:animEffect>
                                    <p:anim calcmode="lin" valueType="num">
                                      <p:cBhvr>
                                        <p:cTn id="5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
                                        </p:tgtEl>
                                      </p:cBhvr>
                                      <p:to x="100000" y="60000"/>
                                    </p:animScale>
                                    <p:animScale>
                                      <p:cBhvr>
                                        <p:cTn id="62" dur="166" decel="50000">
                                          <p:stCondLst>
                                            <p:cond delay="676"/>
                                          </p:stCondLst>
                                        </p:cTn>
                                        <p:tgtEl>
                                          <p:spTgt spid="10"/>
                                        </p:tgtEl>
                                      </p:cBhvr>
                                      <p:to x="100000" y="100000"/>
                                    </p:animScale>
                                    <p:animScale>
                                      <p:cBhvr>
                                        <p:cTn id="63" dur="26">
                                          <p:stCondLst>
                                            <p:cond delay="1312"/>
                                          </p:stCondLst>
                                        </p:cTn>
                                        <p:tgtEl>
                                          <p:spTgt spid="10"/>
                                        </p:tgtEl>
                                      </p:cBhvr>
                                      <p:to x="100000" y="80000"/>
                                    </p:animScale>
                                    <p:animScale>
                                      <p:cBhvr>
                                        <p:cTn id="64" dur="166" decel="50000">
                                          <p:stCondLst>
                                            <p:cond delay="1338"/>
                                          </p:stCondLst>
                                        </p:cTn>
                                        <p:tgtEl>
                                          <p:spTgt spid="10"/>
                                        </p:tgtEl>
                                      </p:cBhvr>
                                      <p:to x="100000" y="100000"/>
                                    </p:animScale>
                                    <p:animScale>
                                      <p:cBhvr>
                                        <p:cTn id="65" dur="26">
                                          <p:stCondLst>
                                            <p:cond delay="1642"/>
                                          </p:stCondLst>
                                        </p:cTn>
                                        <p:tgtEl>
                                          <p:spTgt spid="10"/>
                                        </p:tgtEl>
                                      </p:cBhvr>
                                      <p:to x="100000" y="90000"/>
                                    </p:animScale>
                                    <p:animScale>
                                      <p:cBhvr>
                                        <p:cTn id="66" dur="166" decel="50000">
                                          <p:stCondLst>
                                            <p:cond delay="1668"/>
                                          </p:stCondLst>
                                        </p:cTn>
                                        <p:tgtEl>
                                          <p:spTgt spid="10"/>
                                        </p:tgtEl>
                                      </p:cBhvr>
                                      <p:to x="100000" y="100000"/>
                                    </p:animScale>
                                    <p:animScale>
                                      <p:cBhvr>
                                        <p:cTn id="67" dur="26">
                                          <p:stCondLst>
                                            <p:cond delay="1808"/>
                                          </p:stCondLst>
                                        </p:cTn>
                                        <p:tgtEl>
                                          <p:spTgt spid="10"/>
                                        </p:tgtEl>
                                      </p:cBhvr>
                                      <p:to x="100000" y="95000"/>
                                    </p:animScale>
                                    <p:animScale>
                                      <p:cBhvr>
                                        <p:cTn id="68" dur="166" decel="50000">
                                          <p:stCondLst>
                                            <p:cond delay="1834"/>
                                          </p:stCondLst>
                                        </p:cTn>
                                        <p:tgtEl>
                                          <p:spTgt spid="1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down)">
                                      <p:cBhvr>
                                        <p:cTn id="71" dur="580">
                                          <p:stCondLst>
                                            <p:cond delay="0"/>
                                          </p:stCondLst>
                                        </p:cTn>
                                        <p:tgtEl>
                                          <p:spTgt spid="12"/>
                                        </p:tgtEl>
                                      </p:cBhvr>
                                    </p:animEffect>
                                    <p:anim calcmode="lin" valueType="num">
                                      <p:cBhvr>
                                        <p:cTn id="72"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77" dur="26">
                                          <p:stCondLst>
                                            <p:cond delay="650"/>
                                          </p:stCondLst>
                                        </p:cTn>
                                        <p:tgtEl>
                                          <p:spTgt spid="12"/>
                                        </p:tgtEl>
                                      </p:cBhvr>
                                      <p:to x="100000" y="60000"/>
                                    </p:animScale>
                                    <p:animScale>
                                      <p:cBhvr>
                                        <p:cTn id="78" dur="166" decel="50000">
                                          <p:stCondLst>
                                            <p:cond delay="676"/>
                                          </p:stCondLst>
                                        </p:cTn>
                                        <p:tgtEl>
                                          <p:spTgt spid="12"/>
                                        </p:tgtEl>
                                      </p:cBhvr>
                                      <p:to x="100000" y="100000"/>
                                    </p:animScale>
                                    <p:animScale>
                                      <p:cBhvr>
                                        <p:cTn id="79" dur="26">
                                          <p:stCondLst>
                                            <p:cond delay="1312"/>
                                          </p:stCondLst>
                                        </p:cTn>
                                        <p:tgtEl>
                                          <p:spTgt spid="12"/>
                                        </p:tgtEl>
                                      </p:cBhvr>
                                      <p:to x="100000" y="80000"/>
                                    </p:animScale>
                                    <p:animScale>
                                      <p:cBhvr>
                                        <p:cTn id="80" dur="166" decel="50000">
                                          <p:stCondLst>
                                            <p:cond delay="1338"/>
                                          </p:stCondLst>
                                        </p:cTn>
                                        <p:tgtEl>
                                          <p:spTgt spid="12"/>
                                        </p:tgtEl>
                                      </p:cBhvr>
                                      <p:to x="100000" y="100000"/>
                                    </p:animScale>
                                    <p:animScale>
                                      <p:cBhvr>
                                        <p:cTn id="81" dur="26">
                                          <p:stCondLst>
                                            <p:cond delay="1642"/>
                                          </p:stCondLst>
                                        </p:cTn>
                                        <p:tgtEl>
                                          <p:spTgt spid="12"/>
                                        </p:tgtEl>
                                      </p:cBhvr>
                                      <p:to x="100000" y="90000"/>
                                    </p:animScale>
                                    <p:animScale>
                                      <p:cBhvr>
                                        <p:cTn id="82" dur="166" decel="50000">
                                          <p:stCondLst>
                                            <p:cond delay="1668"/>
                                          </p:stCondLst>
                                        </p:cTn>
                                        <p:tgtEl>
                                          <p:spTgt spid="12"/>
                                        </p:tgtEl>
                                      </p:cBhvr>
                                      <p:to x="100000" y="100000"/>
                                    </p:animScale>
                                    <p:animScale>
                                      <p:cBhvr>
                                        <p:cTn id="83" dur="26">
                                          <p:stCondLst>
                                            <p:cond delay="1808"/>
                                          </p:stCondLst>
                                        </p:cTn>
                                        <p:tgtEl>
                                          <p:spTgt spid="12"/>
                                        </p:tgtEl>
                                      </p:cBhvr>
                                      <p:to x="100000" y="95000"/>
                                    </p:animScale>
                                    <p:animScale>
                                      <p:cBhvr>
                                        <p:cTn id="84"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8978-A166-A014-F19A-6A6096755141}"/>
              </a:ext>
            </a:extLst>
          </p:cNvPr>
          <p:cNvSpPr>
            <a:spLocks noGrp="1"/>
          </p:cNvSpPr>
          <p:nvPr>
            <p:ph type="title"/>
          </p:nvPr>
        </p:nvSpPr>
        <p:spPr>
          <a:xfrm>
            <a:off x="2976283" y="143390"/>
            <a:ext cx="6087035" cy="618611"/>
          </a:xfrm>
        </p:spPr>
        <p:txBody>
          <a:bodyPr/>
          <a:lstStyle/>
          <a:p>
            <a:pPr algn="ctr"/>
            <a:r>
              <a:rPr lang="en-US" dirty="0">
                <a:solidFill>
                  <a:schemeClr val="bg1">
                    <a:lumMod val="85000"/>
                    <a:lumOff val="15000"/>
                  </a:schemeClr>
                </a:solidFill>
              </a:rPr>
              <a:t>LIGHTGBM</a:t>
            </a:r>
            <a:endParaRPr lang="en-IN" dirty="0">
              <a:solidFill>
                <a:schemeClr val="bg1">
                  <a:lumMod val="85000"/>
                  <a:lumOff val="15000"/>
                </a:schemeClr>
              </a:solidFill>
            </a:endParaRPr>
          </a:p>
        </p:txBody>
      </p:sp>
      <p:sp>
        <p:nvSpPr>
          <p:cNvPr id="10" name="TextBox 9">
            <a:extLst>
              <a:ext uri="{FF2B5EF4-FFF2-40B4-BE49-F238E27FC236}">
                <a16:creationId xmlns:a16="http://schemas.microsoft.com/office/drawing/2014/main" id="{FB3A044F-150B-044F-0E4C-C5F6FCE529DE}"/>
              </a:ext>
            </a:extLst>
          </p:cNvPr>
          <p:cNvSpPr txBox="1"/>
          <p:nvPr/>
        </p:nvSpPr>
        <p:spPr>
          <a:xfrm>
            <a:off x="797859"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LIGHTGBM WITH ALL COLUMNS</a:t>
            </a:r>
            <a:endParaRPr lang="en-IN" dirty="0">
              <a:solidFill>
                <a:schemeClr val="bg1">
                  <a:lumMod val="85000"/>
                  <a:lumOff val="15000"/>
                </a:schemeClr>
              </a:solidFill>
            </a:endParaRPr>
          </a:p>
        </p:txBody>
      </p:sp>
      <p:sp>
        <p:nvSpPr>
          <p:cNvPr id="12" name="TextBox 11">
            <a:extLst>
              <a:ext uri="{FF2B5EF4-FFF2-40B4-BE49-F238E27FC236}">
                <a16:creationId xmlns:a16="http://schemas.microsoft.com/office/drawing/2014/main" id="{E65BE700-314D-B0AE-D76B-C576B23EED60}"/>
              </a:ext>
            </a:extLst>
          </p:cNvPr>
          <p:cNvSpPr txBox="1"/>
          <p:nvPr/>
        </p:nvSpPr>
        <p:spPr>
          <a:xfrm>
            <a:off x="6517341"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LIGHTGBM WITH 6 HIGHLY CORR COLUMNS</a:t>
            </a:r>
            <a:endParaRPr lang="en-IN" dirty="0">
              <a:solidFill>
                <a:schemeClr val="bg1">
                  <a:lumMod val="85000"/>
                  <a:lumOff val="15000"/>
                </a:schemeClr>
              </a:solidFill>
            </a:endParaRPr>
          </a:p>
        </p:txBody>
      </p:sp>
      <p:pic>
        <p:nvPicPr>
          <p:cNvPr id="7" name="Content Placeholder 6">
            <a:extLst>
              <a:ext uri="{FF2B5EF4-FFF2-40B4-BE49-F238E27FC236}">
                <a16:creationId xmlns:a16="http://schemas.microsoft.com/office/drawing/2014/main" id="{FFFD5630-3CD7-B713-9DFC-CC9BF079BC44}"/>
              </a:ext>
            </a:extLst>
          </p:cNvPr>
          <p:cNvPicPr>
            <a:picLocks noGrp="1" noChangeAspect="1"/>
          </p:cNvPicPr>
          <p:nvPr>
            <p:ph sz="half" idx="1"/>
          </p:nvPr>
        </p:nvPicPr>
        <p:blipFill>
          <a:blip r:embed="rId2"/>
          <a:stretch>
            <a:fillRect/>
          </a:stretch>
        </p:blipFill>
        <p:spPr>
          <a:xfrm>
            <a:off x="466165" y="1614664"/>
            <a:ext cx="5753580" cy="4857854"/>
          </a:xfrm>
        </p:spPr>
      </p:pic>
      <p:pic>
        <p:nvPicPr>
          <p:cNvPr id="18" name="Content Placeholder 17">
            <a:extLst>
              <a:ext uri="{FF2B5EF4-FFF2-40B4-BE49-F238E27FC236}">
                <a16:creationId xmlns:a16="http://schemas.microsoft.com/office/drawing/2014/main" id="{DA7614CC-9FE9-877C-16A9-6AE0334C99FD}"/>
              </a:ext>
            </a:extLst>
          </p:cNvPr>
          <p:cNvPicPr>
            <a:picLocks noGrp="1" noChangeAspect="1"/>
          </p:cNvPicPr>
          <p:nvPr>
            <p:ph sz="half" idx="2"/>
          </p:nvPr>
        </p:nvPicPr>
        <p:blipFill>
          <a:blip r:embed="rId3"/>
          <a:stretch>
            <a:fillRect/>
          </a:stretch>
        </p:blipFill>
        <p:spPr>
          <a:xfrm>
            <a:off x="6384438" y="1614663"/>
            <a:ext cx="5341397" cy="4857853"/>
          </a:xfrm>
        </p:spPr>
      </p:pic>
    </p:spTree>
    <p:extLst>
      <p:ext uri="{BB962C8B-B14F-4D97-AF65-F5344CB8AC3E}">
        <p14:creationId xmlns:p14="http://schemas.microsoft.com/office/powerpoint/2010/main" val="14138687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80">
                                          <p:stCondLst>
                                            <p:cond delay="0"/>
                                          </p:stCondLst>
                                        </p:cTn>
                                        <p:tgtEl>
                                          <p:spTgt spid="12"/>
                                        </p:tgtEl>
                                      </p:cBhvr>
                                    </p:animEffect>
                                    <p:anim calcmode="lin" valueType="num">
                                      <p:cBhvr>
                                        <p:cTn id="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5" dur="26">
                                          <p:stCondLst>
                                            <p:cond delay="650"/>
                                          </p:stCondLst>
                                        </p:cTn>
                                        <p:tgtEl>
                                          <p:spTgt spid="12"/>
                                        </p:tgtEl>
                                      </p:cBhvr>
                                      <p:to x="100000" y="60000"/>
                                    </p:animScale>
                                    <p:animScale>
                                      <p:cBhvr>
                                        <p:cTn id="46" dur="166" decel="50000">
                                          <p:stCondLst>
                                            <p:cond delay="676"/>
                                          </p:stCondLst>
                                        </p:cTn>
                                        <p:tgtEl>
                                          <p:spTgt spid="12"/>
                                        </p:tgtEl>
                                      </p:cBhvr>
                                      <p:to x="100000" y="100000"/>
                                    </p:animScale>
                                    <p:animScale>
                                      <p:cBhvr>
                                        <p:cTn id="47" dur="26">
                                          <p:stCondLst>
                                            <p:cond delay="1312"/>
                                          </p:stCondLst>
                                        </p:cTn>
                                        <p:tgtEl>
                                          <p:spTgt spid="12"/>
                                        </p:tgtEl>
                                      </p:cBhvr>
                                      <p:to x="100000" y="80000"/>
                                    </p:animScale>
                                    <p:animScale>
                                      <p:cBhvr>
                                        <p:cTn id="48" dur="166" decel="50000">
                                          <p:stCondLst>
                                            <p:cond delay="1338"/>
                                          </p:stCondLst>
                                        </p:cTn>
                                        <p:tgtEl>
                                          <p:spTgt spid="12"/>
                                        </p:tgtEl>
                                      </p:cBhvr>
                                      <p:to x="100000" y="100000"/>
                                    </p:animScale>
                                    <p:animScale>
                                      <p:cBhvr>
                                        <p:cTn id="49" dur="26">
                                          <p:stCondLst>
                                            <p:cond delay="1642"/>
                                          </p:stCondLst>
                                        </p:cTn>
                                        <p:tgtEl>
                                          <p:spTgt spid="12"/>
                                        </p:tgtEl>
                                      </p:cBhvr>
                                      <p:to x="100000" y="90000"/>
                                    </p:animScale>
                                    <p:animScale>
                                      <p:cBhvr>
                                        <p:cTn id="50" dur="166" decel="50000">
                                          <p:stCondLst>
                                            <p:cond delay="1668"/>
                                          </p:stCondLst>
                                        </p:cTn>
                                        <p:tgtEl>
                                          <p:spTgt spid="12"/>
                                        </p:tgtEl>
                                      </p:cBhvr>
                                      <p:to x="100000" y="100000"/>
                                    </p:animScale>
                                    <p:animScale>
                                      <p:cBhvr>
                                        <p:cTn id="51" dur="26">
                                          <p:stCondLst>
                                            <p:cond delay="1808"/>
                                          </p:stCondLst>
                                        </p:cTn>
                                        <p:tgtEl>
                                          <p:spTgt spid="12"/>
                                        </p:tgtEl>
                                      </p:cBhvr>
                                      <p:to x="100000" y="95000"/>
                                    </p:animScale>
                                    <p:animScale>
                                      <p:cBhvr>
                                        <p:cTn id="52" dur="166" decel="50000">
                                          <p:stCondLst>
                                            <p:cond delay="1834"/>
                                          </p:stCondLst>
                                        </p:cTn>
                                        <p:tgtEl>
                                          <p:spTgt spid="1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80">
                                          <p:stCondLst>
                                            <p:cond delay="0"/>
                                          </p:stCondLst>
                                        </p:cTn>
                                        <p:tgtEl>
                                          <p:spTgt spid="18"/>
                                        </p:tgtEl>
                                      </p:cBhvr>
                                    </p:animEffect>
                                    <p:anim calcmode="lin" valueType="num">
                                      <p:cBhvr>
                                        <p:cTn id="7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7" dur="26">
                                          <p:stCondLst>
                                            <p:cond delay="650"/>
                                          </p:stCondLst>
                                        </p:cTn>
                                        <p:tgtEl>
                                          <p:spTgt spid="18"/>
                                        </p:tgtEl>
                                      </p:cBhvr>
                                      <p:to x="100000" y="60000"/>
                                    </p:animScale>
                                    <p:animScale>
                                      <p:cBhvr>
                                        <p:cTn id="78" dur="166" decel="50000">
                                          <p:stCondLst>
                                            <p:cond delay="676"/>
                                          </p:stCondLst>
                                        </p:cTn>
                                        <p:tgtEl>
                                          <p:spTgt spid="18"/>
                                        </p:tgtEl>
                                      </p:cBhvr>
                                      <p:to x="100000" y="100000"/>
                                    </p:animScale>
                                    <p:animScale>
                                      <p:cBhvr>
                                        <p:cTn id="79" dur="26">
                                          <p:stCondLst>
                                            <p:cond delay="1312"/>
                                          </p:stCondLst>
                                        </p:cTn>
                                        <p:tgtEl>
                                          <p:spTgt spid="18"/>
                                        </p:tgtEl>
                                      </p:cBhvr>
                                      <p:to x="100000" y="80000"/>
                                    </p:animScale>
                                    <p:animScale>
                                      <p:cBhvr>
                                        <p:cTn id="80" dur="166" decel="50000">
                                          <p:stCondLst>
                                            <p:cond delay="1338"/>
                                          </p:stCondLst>
                                        </p:cTn>
                                        <p:tgtEl>
                                          <p:spTgt spid="18"/>
                                        </p:tgtEl>
                                      </p:cBhvr>
                                      <p:to x="100000" y="100000"/>
                                    </p:animScale>
                                    <p:animScale>
                                      <p:cBhvr>
                                        <p:cTn id="81" dur="26">
                                          <p:stCondLst>
                                            <p:cond delay="1642"/>
                                          </p:stCondLst>
                                        </p:cTn>
                                        <p:tgtEl>
                                          <p:spTgt spid="18"/>
                                        </p:tgtEl>
                                      </p:cBhvr>
                                      <p:to x="100000" y="90000"/>
                                    </p:animScale>
                                    <p:animScale>
                                      <p:cBhvr>
                                        <p:cTn id="82" dur="166" decel="50000">
                                          <p:stCondLst>
                                            <p:cond delay="1668"/>
                                          </p:stCondLst>
                                        </p:cTn>
                                        <p:tgtEl>
                                          <p:spTgt spid="18"/>
                                        </p:tgtEl>
                                      </p:cBhvr>
                                      <p:to x="100000" y="100000"/>
                                    </p:animScale>
                                    <p:animScale>
                                      <p:cBhvr>
                                        <p:cTn id="83" dur="26">
                                          <p:stCondLst>
                                            <p:cond delay="1808"/>
                                          </p:stCondLst>
                                        </p:cTn>
                                        <p:tgtEl>
                                          <p:spTgt spid="18"/>
                                        </p:tgtEl>
                                      </p:cBhvr>
                                      <p:to x="100000" y="95000"/>
                                    </p:animScale>
                                    <p:animScale>
                                      <p:cBhvr>
                                        <p:cTn id="84"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8978-A166-A014-F19A-6A6096755141}"/>
              </a:ext>
            </a:extLst>
          </p:cNvPr>
          <p:cNvSpPr>
            <a:spLocks noGrp="1"/>
          </p:cNvSpPr>
          <p:nvPr>
            <p:ph type="title"/>
          </p:nvPr>
        </p:nvSpPr>
        <p:spPr>
          <a:xfrm>
            <a:off x="2976283" y="143390"/>
            <a:ext cx="6087035" cy="618611"/>
          </a:xfrm>
        </p:spPr>
        <p:txBody>
          <a:bodyPr/>
          <a:lstStyle/>
          <a:p>
            <a:pPr algn="ctr"/>
            <a:r>
              <a:rPr lang="en-US" dirty="0">
                <a:solidFill>
                  <a:schemeClr val="bg1">
                    <a:lumMod val="85000"/>
                    <a:lumOff val="15000"/>
                  </a:schemeClr>
                </a:solidFill>
              </a:rPr>
              <a:t>LIGHTGBM (</a:t>
            </a:r>
            <a:r>
              <a:rPr lang="en-US" dirty="0" err="1">
                <a:solidFill>
                  <a:schemeClr val="bg1">
                    <a:lumMod val="85000"/>
                    <a:lumOff val="15000"/>
                  </a:schemeClr>
                </a:solidFill>
              </a:rPr>
              <a:t>Gridsearch</a:t>
            </a:r>
            <a:r>
              <a:rPr lang="en-US" dirty="0">
                <a:solidFill>
                  <a:schemeClr val="bg1">
                    <a:lumMod val="85000"/>
                    <a:lumOff val="15000"/>
                  </a:schemeClr>
                </a:solidFill>
              </a:rPr>
              <a:t>)</a:t>
            </a:r>
            <a:endParaRPr lang="en-IN" dirty="0">
              <a:solidFill>
                <a:schemeClr val="bg1">
                  <a:lumMod val="85000"/>
                  <a:lumOff val="15000"/>
                </a:schemeClr>
              </a:solidFill>
            </a:endParaRPr>
          </a:p>
        </p:txBody>
      </p:sp>
      <p:sp>
        <p:nvSpPr>
          <p:cNvPr id="10" name="TextBox 9">
            <a:extLst>
              <a:ext uri="{FF2B5EF4-FFF2-40B4-BE49-F238E27FC236}">
                <a16:creationId xmlns:a16="http://schemas.microsoft.com/office/drawing/2014/main" id="{FB3A044F-150B-044F-0E4C-C5F6FCE529DE}"/>
              </a:ext>
            </a:extLst>
          </p:cNvPr>
          <p:cNvSpPr txBox="1"/>
          <p:nvPr/>
        </p:nvSpPr>
        <p:spPr>
          <a:xfrm>
            <a:off x="797859"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LIGHTGBM WITH ALL COLUMNS</a:t>
            </a:r>
            <a:endParaRPr lang="en-IN" dirty="0">
              <a:solidFill>
                <a:schemeClr val="bg1">
                  <a:lumMod val="85000"/>
                  <a:lumOff val="15000"/>
                </a:schemeClr>
              </a:solidFill>
            </a:endParaRPr>
          </a:p>
        </p:txBody>
      </p:sp>
      <p:sp>
        <p:nvSpPr>
          <p:cNvPr id="12" name="TextBox 11">
            <a:extLst>
              <a:ext uri="{FF2B5EF4-FFF2-40B4-BE49-F238E27FC236}">
                <a16:creationId xmlns:a16="http://schemas.microsoft.com/office/drawing/2014/main" id="{E65BE700-314D-B0AE-D76B-C576B23EED60}"/>
              </a:ext>
            </a:extLst>
          </p:cNvPr>
          <p:cNvSpPr txBox="1"/>
          <p:nvPr/>
        </p:nvSpPr>
        <p:spPr>
          <a:xfrm>
            <a:off x="6517341" y="1156447"/>
            <a:ext cx="5154706" cy="369332"/>
          </a:xfrm>
          <a:prstGeom prst="rect">
            <a:avLst/>
          </a:prstGeom>
          <a:noFill/>
        </p:spPr>
        <p:txBody>
          <a:bodyPr wrap="square" rtlCol="0">
            <a:spAutoFit/>
          </a:bodyPr>
          <a:lstStyle/>
          <a:p>
            <a:pPr algn="ctr"/>
            <a:r>
              <a:rPr lang="en-US" dirty="0">
                <a:solidFill>
                  <a:schemeClr val="bg1">
                    <a:lumMod val="85000"/>
                    <a:lumOff val="15000"/>
                  </a:schemeClr>
                </a:solidFill>
              </a:rPr>
              <a:t>LIGHTGBM WITH 6 HIGHLY CORR COLUMNS</a:t>
            </a:r>
            <a:endParaRPr lang="en-IN" dirty="0">
              <a:solidFill>
                <a:schemeClr val="bg1">
                  <a:lumMod val="85000"/>
                  <a:lumOff val="15000"/>
                </a:schemeClr>
              </a:solidFill>
            </a:endParaRPr>
          </a:p>
        </p:txBody>
      </p:sp>
      <p:pic>
        <p:nvPicPr>
          <p:cNvPr id="9" name="Content Placeholder 8">
            <a:extLst>
              <a:ext uri="{FF2B5EF4-FFF2-40B4-BE49-F238E27FC236}">
                <a16:creationId xmlns:a16="http://schemas.microsoft.com/office/drawing/2014/main" id="{828E1B60-CE38-7DAA-C7BA-86A78D322BA3}"/>
              </a:ext>
            </a:extLst>
          </p:cNvPr>
          <p:cNvPicPr>
            <a:picLocks noGrp="1" noChangeAspect="1"/>
          </p:cNvPicPr>
          <p:nvPr>
            <p:ph sz="half" idx="1"/>
          </p:nvPr>
        </p:nvPicPr>
        <p:blipFill>
          <a:blip r:embed="rId2"/>
          <a:stretch>
            <a:fillRect/>
          </a:stretch>
        </p:blipFill>
        <p:spPr>
          <a:xfrm>
            <a:off x="464576" y="1614663"/>
            <a:ext cx="5341397" cy="4857853"/>
          </a:xfrm>
        </p:spPr>
      </p:pic>
      <p:pic>
        <p:nvPicPr>
          <p:cNvPr id="17" name="Content Placeholder 16">
            <a:extLst>
              <a:ext uri="{FF2B5EF4-FFF2-40B4-BE49-F238E27FC236}">
                <a16:creationId xmlns:a16="http://schemas.microsoft.com/office/drawing/2014/main" id="{2988F403-0778-7F00-A846-6693194DFD5D}"/>
              </a:ext>
            </a:extLst>
          </p:cNvPr>
          <p:cNvPicPr>
            <a:picLocks noGrp="1" noChangeAspect="1"/>
          </p:cNvPicPr>
          <p:nvPr>
            <p:ph sz="half" idx="2"/>
          </p:nvPr>
        </p:nvPicPr>
        <p:blipFill>
          <a:blip r:embed="rId3"/>
          <a:stretch>
            <a:fillRect/>
          </a:stretch>
        </p:blipFill>
        <p:spPr>
          <a:xfrm>
            <a:off x="5952566" y="1614663"/>
            <a:ext cx="5925670" cy="4857853"/>
          </a:xfrm>
        </p:spPr>
      </p:pic>
    </p:spTree>
    <p:extLst>
      <p:ext uri="{BB962C8B-B14F-4D97-AF65-F5344CB8AC3E}">
        <p14:creationId xmlns:p14="http://schemas.microsoft.com/office/powerpoint/2010/main" val="127770614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5B12-9D86-08EF-6981-E127598EE495}"/>
              </a:ext>
            </a:extLst>
          </p:cNvPr>
          <p:cNvSpPr>
            <a:spLocks noGrp="1"/>
          </p:cNvSpPr>
          <p:nvPr>
            <p:ph type="title"/>
          </p:nvPr>
        </p:nvSpPr>
        <p:spPr>
          <a:xfrm>
            <a:off x="887506" y="618518"/>
            <a:ext cx="10159905" cy="546894"/>
          </a:xfrm>
        </p:spPr>
        <p:txBody>
          <a:bodyPr>
            <a:normAutofit fontScale="90000"/>
          </a:bodyPr>
          <a:lstStyle/>
          <a:p>
            <a:r>
              <a:rPr lang="en-US" dirty="0"/>
              <a:t>Feature Set explanation</a:t>
            </a:r>
            <a:endParaRPr lang="en-IN" dirty="0"/>
          </a:p>
        </p:txBody>
      </p:sp>
      <p:sp>
        <p:nvSpPr>
          <p:cNvPr id="7" name="TextBox 6">
            <a:extLst>
              <a:ext uri="{FF2B5EF4-FFF2-40B4-BE49-F238E27FC236}">
                <a16:creationId xmlns:a16="http://schemas.microsoft.com/office/drawing/2014/main" id="{D5437FD5-9497-97C0-E289-1CD4AB7FFCC4}"/>
              </a:ext>
            </a:extLst>
          </p:cNvPr>
          <p:cNvSpPr txBox="1"/>
          <p:nvPr/>
        </p:nvSpPr>
        <p:spPr>
          <a:xfrm>
            <a:off x="887506" y="1342974"/>
            <a:ext cx="10919012" cy="4801314"/>
          </a:xfrm>
          <a:prstGeom prst="rect">
            <a:avLst/>
          </a:prstGeom>
          <a:noFill/>
        </p:spPr>
        <p:txBody>
          <a:bodyPr wrap="square" rtlCol="0">
            <a:spAutoFit/>
          </a:bodyPr>
          <a:lstStyle/>
          <a:p>
            <a:r>
              <a:rPr lang="en-IN" b="1" dirty="0">
                <a:solidFill>
                  <a:schemeClr val="bg1">
                    <a:lumMod val="95000"/>
                    <a:lumOff val="5000"/>
                  </a:schemeClr>
                </a:solidFill>
                <a:latin typeface="Calibri" panose="020F0502020204030204" pitchFamily="34" charset="0"/>
                <a:ea typeface="Calibri" panose="020F0502020204030204" pitchFamily="34" charset="0"/>
              </a:rPr>
              <a:t>Voltage q-component</a:t>
            </a:r>
            <a:r>
              <a:rPr lang="en-US" b="1" dirty="0">
                <a:solidFill>
                  <a:schemeClr val="bg1">
                    <a:lumMod val="95000"/>
                    <a:lumOff val="5000"/>
                  </a:schemeClr>
                </a:solidFill>
                <a:latin typeface="Calibri" panose="020F0502020204030204" pitchFamily="34" charset="0"/>
                <a:ea typeface="Calibri" panose="020F0502020204030204" pitchFamily="34" charset="0"/>
              </a:rPr>
              <a:t> (</a:t>
            </a:r>
            <a:r>
              <a:rPr lang="en-US" b="1" dirty="0" err="1">
                <a:solidFill>
                  <a:schemeClr val="bg1">
                    <a:lumMod val="95000"/>
                    <a:lumOff val="5000"/>
                  </a:schemeClr>
                </a:solidFill>
                <a:latin typeface="Calibri" panose="020F0502020204030204" pitchFamily="34" charset="0"/>
                <a:ea typeface="Calibri" panose="020F0502020204030204" pitchFamily="34" charset="0"/>
              </a:rPr>
              <a:t>u_q</a:t>
            </a:r>
            <a:r>
              <a:rPr lang="en-US" b="1" dirty="0">
                <a:solidFill>
                  <a:schemeClr val="bg1">
                    <a:lumMod val="95000"/>
                    <a:lumOff val="5000"/>
                  </a:schemeClr>
                </a:solidFill>
                <a:latin typeface="Calibri" panose="020F0502020204030204" pitchFamily="34" charset="0"/>
                <a:ea typeface="Calibri" panose="020F0502020204030204" pitchFamily="34" charset="0"/>
              </a:rPr>
              <a:t>):</a:t>
            </a:r>
          </a:p>
          <a:p>
            <a:r>
              <a:rPr lang="en-IN" dirty="0">
                <a:latin typeface="Calibri" panose="020F0502020204030204" pitchFamily="34" charset="0"/>
                <a:ea typeface="Calibri" panose="020F0502020204030204" pitchFamily="34" charset="0"/>
              </a:rPr>
              <a:t>voltage d-component</a:t>
            </a:r>
            <a:r>
              <a:rPr lang="en-US" dirty="0">
                <a:latin typeface="Calibri" panose="020F0502020204030204" pitchFamily="34" charset="0"/>
                <a:ea typeface="Calibri" panose="020F0502020204030204" pitchFamily="34" charset="0"/>
              </a:rPr>
              <a:t> denoted as </a:t>
            </a:r>
            <a:r>
              <a:rPr lang="en-US" dirty="0" err="1">
                <a:latin typeface="Calibri" panose="020F0502020204030204" pitchFamily="34" charset="0"/>
                <a:ea typeface="Calibri" panose="020F0502020204030204" pitchFamily="34" charset="0"/>
              </a:rPr>
              <a:t>Vq</a:t>
            </a:r>
            <a:r>
              <a:rPr lang="en-US" dirty="0">
                <a:latin typeface="Calibri" panose="020F0502020204030204" pitchFamily="34" charset="0"/>
                <a:ea typeface="Calibri" panose="020F0502020204030204" pitchFamily="34" charset="0"/>
              </a:rPr>
              <a:t>, is a term used in the context of electric motors and refers to the voltage component that is aligned with the motor's q-axis. In electric motor theory, the q-axis is one of the two orthogonal axes (the other being the d-axis) that are commonly used to represent the magnetic field and currents within the motor.</a:t>
            </a:r>
          </a:p>
          <a:p>
            <a:endParaRPr lang="en-US" dirty="0">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Motor Speed:</a:t>
            </a:r>
          </a:p>
          <a:p>
            <a:r>
              <a:rPr lang="en-US" dirty="0">
                <a:latin typeface="Calibri" panose="020F0502020204030204" pitchFamily="34" charset="0"/>
                <a:ea typeface="Calibri" panose="020F0502020204030204" pitchFamily="34" charset="0"/>
              </a:rPr>
              <a:t>Motor Refers to the rotational speed at which the motor's rotor or shaft spins. It is typically measured in revolutions per minute (RPM) or radians per second (rad/s).</a:t>
            </a:r>
          </a:p>
          <a:p>
            <a:endParaRPr lang="en-US" dirty="0">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Torque:</a:t>
            </a:r>
          </a:p>
          <a:p>
            <a:r>
              <a:rPr lang="en-US" dirty="0">
                <a:latin typeface="Calibri" panose="020F0502020204030204" pitchFamily="34" charset="0"/>
                <a:ea typeface="Calibri" panose="020F0502020204030204" pitchFamily="34" charset="0"/>
              </a:rPr>
              <a:t>In an electric motor, the torque induced by the current flowing through the motor's windings is referred to as the electromagnetic torque. This torque is responsible for producing the rotational motion of the motor's shaft.</a:t>
            </a:r>
          </a:p>
          <a:p>
            <a:endParaRPr lang="en-US" dirty="0">
              <a:latin typeface="Calibri" panose="020F0502020204030204" pitchFamily="34" charset="0"/>
              <a:ea typeface="Calibri" panose="020F0502020204030204" pitchFamily="34" charset="0"/>
            </a:endParaRPr>
          </a:p>
          <a:p>
            <a:r>
              <a:rPr lang="en-IN" b="1" dirty="0">
                <a:solidFill>
                  <a:schemeClr val="bg1">
                    <a:lumMod val="95000"/>
                    <a:lumOff val="5000"/>
                  </a:schemeClr>
                </a:solidFill>
                <a:latin typeface="Calibri" panose="020F0502020204030204" pitchFamily="34" charset="0"/>
                <a:ea typeface="Calibri" panose="020F0502020204030204" pitchFamily="34" charset="0"/>
              </a:rPr>
              <a:t>Current d-component</a:t>
            </a:r>
            <a:r>
              <a:rPr lang="en-US" b="1" dirty="0">
                <a:solidFill>
                  <a:schemeClr val="bg1">
                    <a:lumMod val="95000"/>
                    <a:lumOff val="5000"/>
                  </a:schemeClr>
                </a:solidFill>
                <a:latin typeface="Calibri" panose="020F0502020204030204" pitchFamily="34" charset="0"/>
                <a:ea typeface="Calibri" panose="020F0502020204030204" pitchFamily="34" charset="0"/>
              </a:rPr>
              <a:t> (</a:t>
            </a:r>
            <a:r>
              <a:rPr lang="en-US" b="1" dirty="0" err="1">
                <a:solidFill>
                  <a:schemeClr val="bg1">
                    <a:lumMod val="95000"/>
                    <a:lumOff val="5000"/>
                  </a:schemeClr>
                </a:solidFill>
                <a:latin typeface="Calibri" panose="020F0502020204030204" pitchFamily="34" charset="0"/>
                <a:ea typeface="Calibri" panose="020F0502020204030204" pitchFamily="34" charset="0"/>
              </a:rPr>
              <a:t>i_d</a:t>
            </a:r>
            <a:r>
              <a:rPr lang="en-US" b="1" dirty="0">
                <a:solidFill>
                  <a:schemeClr val="bg1">
                    <a:lumMod val="95000"/>
                    <a:lumOff val="5000"/>
                  </a:schemeClr>
                </a:solidFill>
                <a:latin typeface="Calibri" panose="020F0502020204030204" pitchFamily="34" charset="0"/>
                <a:ea typeface="Calibri" panose="020F0502020204030204" pitchFamily="34" charset="0"/>
              </a:rPr>
              <a:t>):</a:t>
            </a:r>
            <a:endParaRPr lang="en-US" dirty="0">
              <a:solidFill>
                <a:schemeClr val="bg1">
                  <a:lumMod val="95000"/>
                  <a:lumOff val="5000"/>
                </a:schemeClr>
              </a:solidFill>
              <a:latin typeface="Calibri" panose="020F0502020204030204" pitchFamily="34" charset="0"/>
              <a:ea typeface="Calibri" panose="020F0502020204030204" pitchFamily="34" charset="0"/>
            </a:endParaRPr>
          </a:p>
          <a:p>
            <a:r>
              <a:rPr lang="en-US" dirty="0">
                <a:latin typeface="Calibri" panose="020F0502020204030204" pitchFamily="34" charset="0"/>
                <a:ea typeface="Calibri" panose="020F0502020204030204" pitchFamily="34" charset="0"/>
              </a:rPr>
              <a:t>The d-component current is responsible for producing the torque and magnetic field alignment along the d-axis of the motor. </a:t>
            </a:r>
          </a:p>
        </p:txBody>
      </p:sp>
    </p:spTree>
    <p:extLst>
      <p:ext uri="{BB962C8B-B14F-4D97-AF65-F5344CB8AC3E}">
        <p14:creationId xmlns:p14="http://schemas.microsoft.com/office/powerpoint/2010/main" val="174903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A24A-5FBE-389B-0D7E-F89236FE47E4}"/>
              </a:ext>
            </a:extLst>
          </p:cNvPr>
          <p:cNvSpPr>
            <a:spLocks noGrp="1"/>
          </p:cNvSpPr>
          <p:nvPr>
            <p:ph type="title"/>
          </p:nvPr>
        </p:nvSpPr>
        <p:spPr>
          <a:xfrm>
            <a:off x="1141413" y="618518"/>
            <a:ext cx="9905998" cy="555858"/>
          </a:xfrm>
        </p:spPr>
        <p:txBody>
          <a:bodyPr>
            <a:normAutofit fontScale="90000"/>
          </a:bodyPr>
          <a:lstStyle/>
          <a:p>
            <a:pPr algn="ctr"/>
            <a:r>
              <a:rPr lang="en-US" dirty="0">
                <a:solidFill>
                  <a:schemeClr val="bg1">
                    <a:lumMod val="85000"/>
                    <a:lumOff val="15000"/>
                  </a:schemeClr>
                </a:solidFill>
              </a:rPr>
              <a:t>All Models metrices and accuracy </a:t>
            </a:r>
            <a:endParaRPr lang="en-IN" dirty="0">
              <a:solidFill>
                <a:schemeClr val="bg1">
                  <a:lumMod val="85000"/>
                  <a:lumOff val="15000"/>
                </a:schemeClr>
              </a:solidFill>
            </a:endParaRPr>
          </a:p>
        </p:txBody>
      </p:sp>
      <p:pic>
        <p:nvPicPr>
          <p:cNvPr id="5" name="Content Placeholder 4">
            <a:extLst>
              <a:ext uri="{FF2B5EF4-FFF2-40B4-BE49-F238E27FC236}">
                <a16:creationId xmlns:a16="http://schemas.microsoft.com/office/drawing/2014/main" id="{931B9FC2-BE16-653B-AC6F-1B0334DA14C0}"/>
              </a:ext>
            </a:extLst>
          </p:cNvPr>
          <p:cNvPicPr>
            <a:picLocks noGrp="1" noChangeAspect="1"/>
          </p:cNvPicPr>
          <p:nvPr>
            <p:ph idx="1"/>
          </p:nvPr>
        </p:nvPicPr>
        <p:blipFill>
          <a:blip r:embed="rId2"/>
          <a:stretch>
            <a:fillRect/>
          </a:stretch>
        </p:blipFill>
        <p:spPr>
          <a:xfrm>
            <a:off x="1141413" y="1541930"/>
            <a:ext cx="9974822" cy="4697552"/>
          </a:xfrm>
          <a:prstGeom prst="rect">
            <a:avLst/>
          </a:prstGeom>
          <a:solidFill>
            <a:srgbClr val="000000">
              <a:shade val="95000"/>
            </a:srgbClr>
          </a:solidFill>
          <a:ln w="444500" cap="sq">
            <a:solidFill>
              <a:srgbClr val="000000"/>
            </a:solidFill>
            <a:miter lim="800000"/>
          </a:ln>
          <a:effectLst>
            <a:glow rad="228600">
              <a:schemeClr val="accent5">
                <a:satMod val="175000"/>
                <a:alpha val="40000"/>
              </a:schemeClr>
            </a:glow>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552691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832A-8BE6-99A7-4F30-22CFDE5D4DFE}"/>
              </a:ext>
            </a:extLst>
          </p:cNvPr>
          <p:cNvSpPr>
            <a:spLocks noGrp="1"/>
          </p:cNvSpPr>
          <p:nvPr>
            <p:ph type="title"/>
          </p:nvPr>
        </p:nvSpPr>
        <p:spPr/>
        <p:txBody>
          <a:bodyPr/>
          <a:lstStyle/>
          <a:p>
            <a:pPr algn="ctr"/>
            <a:r>
              <a:rPr lang="en-IN" dirty="0"/>
              <a:t>Deployment</a:t>
            </a:r>
          </a:p>
        </p:txBody>
      </p:sp>
      <p:sp>
        <p:nvSpPr>
          <p:cNvPr id="3" name="Content Placeholder 2">
            <a:extLst>
              <a:ext uri="{FF2B5EF4-FFF2-40B4-BE49-F238E27FC236}">
                <a16:creationId xmlns:a16="http://schemas.microsoft.com/office/drawing/2014/main" id="{3B2CAE8D-2E4C-2BB7-DFB2-41FAA3524973}"/>
              </a:ext>
            </a:extLst>
          </p:cNvPr>
          <p:cNvSpPr>
            <a:spLocks noGrp="1"/>
          </p:cNvSpPr>
          <p:nvPr>
            <p:ph idx="1"/>
          </p:nvPr>
        </p:nvSpPr>
        <p:spPr/>
        <p:txBody>
          <a:bodyPr>
            <a:normAutofit/>
          </a:bodyPr>
          <a:lstStyle/>
          <a:p>
            <a:pPr marL="0" indent="0" algn="just">
              <a:buNone/>
            </a:pPr>
            <a:r>
              <a:rPr lang="en-IN" sz="3600" dirty="0"/>
              <a:t>According to the model validation, we preferred </a:t>
            </a:r>
            <a:r>
              <a:rPr lang="en-IN" sz="3600" dirty="0" err="1"/>
              <a:t>LightGBMGrid</a:t>
            </a:r>
            <a:r>
              <a:rPr lang="en-IN" sz="3600" dirty="0"/>
              <a:t> with all columns for the deployment. It has the perfect R-Squared value with 99% and it is the perfect model for the deployment purpose.</a:t>
            </a:r>
          </a:p>
        </p:txBody>
      </p:sp>
    </p:spTree>
    <p:extLst>
      <p:ext uri="{BB962C8B-B14F-4D97-AF65-F5344CB8AC3E}">
        <p14:creationId xmlns:p14="http://schemas.microsoft.com/office/powerpoint/2010/main" val="310087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A90F59F-456F-CF14-A0D4-6DB7EFD6899F}"/>
              </a:ext>
            </a:extLst>
          </p:cNvPr>
          <p:cNvPicPr>
            <a:picLocks noChangeAspect="1"/>
          </p:cNvPicPr>
          <p:nvPr/>
        </p:nvPicPr>
        <p:blipFill>
          <a:blip r:embed="rId2"/>
          <a:stretch>
            <a:fillRect/>
          </a:stretch>
        </p:blipFill>
        <p:spPr>
          <a:xfrm>
            <a:off x="0" y="171450"/>
            <a:ext cx="12192000" cy="6515100"/>
          </a:xfrm>
          <a:prstGeom prst="rect">
            <a:avLst/>
          </a:prstGeom>
        </p:spPr>
      </p:pic>
    </p:spTree>
    <p:extLst>
      <p:ext uri="{BB962C8B-B14F-4D97-AF65-F5344CB8AC3E}">
        <p14:creationId xmlns:p14="http://schemas.microsoft.com/office/powerpoint/2010/main" val="2352555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8B790BC-F6F2-C7E4-0F0C-F789DA94DF80}"/>
              </a:ext>
            </a:extLst>
          </p:cNvPr>
          <p:cNvPicPr>
            <a:picLocks noChangeAspect="1"/>
          </p:cNvPicPr>
          <p:nvPr/>
        </p:nvPicPr>
        <p:blipFill>
          <a:blip r:embed="rId2"/>
          <a:stretch>
            <a:fillRect/>
          </a:stretch>
        </p:blipFill>
        <p:spPr>
          <a:xfrm>
            <a:off x="0" y="180975"/>
            <a:ext cx="12192000" cy="6496050"/>
          </a:xfrm>
          <a:prstGeom prst="rect">
            <a:avLst/>
          </a:prstGeom>
        </p:spPr>
      </p:pic>
    </p:spTree>
    <p:extLst>
      <p:ext uri="{BB962C8B-B14F-4D97-AF65-F5344CB8AC3E}">
        <p14:creationId xmlns:p14="http://schemas.microsoft.com/office/powerpoint/2010/main" val="3244930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C515-4BF6-A5BC-DA14-A9DCBAAD5332}"/>
              </a:ext>
            </a:extLst>
          </p:cNvPr>
          <p:cNvSpPr>
            <a:spLocks noGrp="1"/>
          </p:cNvSpPr>
          <p:nvPr>
            <p:ph type="ctrTitle"/>
          </p:nvPr>
        </p:nvSpPr>
        <p:spPr/>
        <p:txBody>
          <a:bodyPr/>
          <a:lstStyle/>
          <a:p>
            <a:pPr algn="ctr"/>
            <a:r>
              <a:rPr lang="en-US" dirty="0"/>
              <a:t>Problems faced</a:t>
            </a:r>
            <a:br>
              <a:rPr lang="en-US" dirty="0"/>
            </a:br>
            <a:endParaRPr lang="en-US" dirty="0"/>
          </a:p>
        </p:txBody>
      </p:sp>
      <p:sp>
        <p:nvSpPr>
          <p:cNvPr id="3" name="Subtitle 2">
            <a:extLst>
              <a:ext uri="{FF2B5EF4-FFF2-40B4-BE49-F238E27FC236}">
                <a16:creationId xmlns:a16="http://schemas.microsoft.com/office/drawing/2014/main" id="{0163FFE9-D012-DBBA-EFEB-FA98F519D577}"/>
              </a:ext>
            </a:extLst>
          </p:cNvPr>
          <p:cNvSpPr>
            <a:spLocks noGrp="1"/>
          </p:cNvSpPr>
          <p:nvPr>
            <p:ph type="subTitle" idx="1"/>
          </p:nvPr>
        </p:nvSpPr>
        <p:spPr/>
        <p:txBody>
          <a:bodyPr/>
          <a:lstStyle/>
          <a:p>
            <a:pPr marL="342900" indent="-342900">
              <a:buFont typeface="Arial" panose="020B0604020202020204" pitchFamily="34" charset="0"/>
              <a:buChar char="•"/>
            </a:pPr>
            <a:r>
              <a:rPr lang="en-US" cap="none" dirty="0"/>
              <a:t>As the dataset was huge we had problems with models taking time   longer than expected to evaluate.</a:t>
            </a:r>
          </a:p>
          <a:p>
            <a:pPr marL="342900" indent="-342900">
              <a:buFont typeface="Arial" panose="020B0604020202020204" pitchFamily="34" charset="0"/>
              <a:buChar char="•"/>
            </a:pPr>
            <a:r>
              <a:rPr lang="en-US" cap="none" dirty="0"/>
              <a:t>While doing visual analysis we had to break data into samples rather than doing analysis on population. </a:t>
            </a:r>
          </a:p>
        </p:txBody>
      </p:sp>
    </p:spTree>
    <p:extLst>
      <p:ext uri="{BB962C8B-B14F-4D97-AF65-F5344CB8AC3E}">
        <p14:creationId xmlns:p14="http://schemas.microsoft.com/office/powerpoint/2010/main" val="2130130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340D-C630-7DA5-CFE1-C83ABAACE0AE}"/>
              </a:ext>
            </a:extLst>
          </p:cNvPr>
          <p:cNvSpPr>
            <a:spLocks noGrp="1"/>
          </p:cNvSpPr>
          <p:nvPr>
            <p:ph type="title"/>
          </p:nvPr>
        </p:nvSpPr>
        <p:spPr>
          <a:xfrm>
            <a:off x="1143001" y="2689715"/>
            <a:ext cx="9905998" cy="1478570"/>
          </a:xfrm>
        </p:spPr>
        <p:txBody>
          <a:bodyPr>
            <a:normAutofit/>
          </a:bodyPr>
          <a:lstStyle/>
          <a:p>
            <a:pPr algn="ctr"/>
            <a:r>
              <a:rPr lang="en-IN" sz="6600"/>
              <a:t>THANK YOU</a:t>
            </a:r>
            <a:endParaRPr lang="en-IN" sz="6600" dirty="0"/>
          </a:p>
        </p:txBody>
      </p:sp>
    </p:spTree>
    <p:extLst>
      <p:ext uri="{BB962C8B-B14F-4D97-AF65-F5344CB8AC3E}">
        <p14:creationId xmlns:p14="http://schemas.microsoft.com/office/powerpoint/2010/main" val="328205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5B12-9D86-08EF-6981-E127598EE495}"/>
              </a:ext>
            </a:extLst>
          </p:cNvPr>
          <p:cNvSpPr>
            <a:spLocks noGrp="1"/>
          </p:cNvSpPr>
          <p:nvPr>
            <p:ph type="title"/>
          </p:nvPr>
        </p:nvSpPr>
        <p:spPr>
          <a:xfrm>
            <a:off x="860612" y="618518"/>
            <a:ext cx="9905998" cy="546894"/>
          </a:xfrm>
        </p:spPr>
        <p:txBody>
          <a:bodyPr>
            <a:normAutofit fontScale="90000"/>
          </a:bodyPr>
          <a:lstStyle/>
          <a:p>
            <a:r>
              <a:rPr lang="en-US" dirty="0"/>
              <a:t>Feature Set explanation</a:t>
            </a:r>
            <a:endParaRPr lang="en-IN" dirty="0"/>
          </a:p>
        </p:txBody>
      </p:sp>
      <p:sp>
        <p:nvSpPr>
          <p:cNvPr id="7" name="TextBox 6">
            <a:extLst>
              <a:ext uri="{FF2B5EF4-FFF2-40B4-BE49-F238E27FC236}">
                <a16:creationId xmlns:a16="http://schemas.microsoft.com/office/drawing/2014/main" id="{D5437FD5-9497-97C0-E289-1CD4AB7FFCC4}"/>
              </a:ext>
            </a:extLst>
          </p:cNvPr>
          <p:cNvSpPr txBox="1"/>
          <p:nvPr/>
        </p:nvSpPr>
        <p:spPr>
          <a:xfrm>
            <a:off x="860612" y="1165412"/>
            <a:ext cx="10919012" cy="5632311"/>
          </a:xfrm>
          <a:prstGeom prst="rect">
            <a:avLst/>
          </a:prstGeom>
          <a:noFill/>
        </p:spPr>
        <p:txBody>
          <a:bodyPr wrap="square" rtlCol="0">
            <a:spAutoFit/>
          </a:bodyPr>
          <a:lstStyle/>
          <a:p>
            <a:r>
              <a:rPr lang="en-IN" b="1" dirty="0">
                <a:solidFill>
                  <a:schemeClr val="bg1">
                    <a:lumMod val="95000"/>
                    <a:lumOff val="5000"/>
                  </a:schemeClr>
                </a:solidFill>
                <a:latin typeface="Calibri" panose="020F0502020204030204" pitchFamily="34" charset="0"/>
                <a:ea typeface="Calibri" panose="020F0502020204030204" pitchFamily="34" charset="0"/>
              </a:rPr>
              <a:t>Current q-component</a:t>
            </a:r>
            <a:r>
              <a:rPr lang="en-US" b="1" dirty="0">
                <a:solidFill>
                  <a:schemeClr val="bg1">
                    <a:lumMod val="95000"/>
                    <a:lumOff val="5000"/>
                  </a:schemeClr>
                </a:solidFill>
                <a:latin typeface="Calibri" panose="020F0502020204030204" pitchFamily="34" charset="0"/>
                <a:ea typeface="Calibri" panose="020F0502020204030204" pitchFamily="34" charset="0"/>
              </a:rPr>
              <a:t> (</a:t>
            </a:r>
            <a:r>
              <a:rPr lang="en-US" b="1" dirty="0" err="1">
                <a:solidFill>
                  <a:schemeClr val="bg1">
                    <a:lumMod val="95000"/>
                    <a:lumOff val="5000"/>
                  </a:schemeClr>
                </a:solidFill>
                <a:latin typeface="Calibri" panose="020F0502020204030204" pitchFamily="34" charset="0"/>
                <a:ea typeface="Calibri" panose="020F0502020204030204" pitchFamily="34" charset="0"/>
              </a:rPr>
              <a:t>i_q</a:t>
            </a:r>
            <a:r>
              <a:rPr lang="en-US" b="1" dirty="0">
                <a:solidFill>
                  <a:schemeClr val="bg1">
                    <a:lumMod val="95000"/>
                    <a:lumOff val="5000"/>
                  </a:schemeClr>
                </a:solidFill>
                <a:latin typeface="Calibri" panose="020F0502020204030204" pitchFamily="34" charset="0"/>
                <a:ea typeface="Calibri" panose="020F0502020204030204" pitchFamily="34" charset="0"/>
              </a:rPr>
              <a:t>):</a:t>
            </a:r>
          </a:p>
          <a:p>
            <a:r>
              <a:rPr lang="en-IN" dirty="0">
                <a:latin typeface="Calibri" panose="020F0502020204030204" pitchFamily="34" charset="0"/>
                <a:ea typeface="Calibri" panose="020F0502020204030204" pitchFamily="34" charset="0"/>
              </a:rPr>
              <a:t>current q-component </a:t>
            </a:r>
            <a:r>
              <a:rPr lang="en-US" dirty="0">
                <a:latin typeface="Calibri" panose="020F0502020204030204" pitchFamily="34" charset="0"/>
                <a:ea typeface="Calibri" panose="020F0502020204030204" pitchFamily="34" charset="0"/>
              </a:rPr>
              <a:t>denoted as </a:t>
            </a:r>
            <a:r>
              <a:rPr lang="en-US" dirty="0" err="1">
                <a:latin typeface="Calibri" panose="020F0502020204030204" pitchFamily="34" charset="0"/>
                <a:ea typeface="Calibri" panose="020F0502020204030204" pitchFamily="34" charset="0"/>
              </a:rPr>
              <a:t>Iq</a:t>
            </a:r>
            <a:r>
              <a:rPr lang="en-US" dirty="0">
                <a:latin typeface="Calibri" panose="020F0502020204030204" pitchFamily="34" charset="0"/>
                <a:ea typeface="Calibri" panose="020F0502020204030204" pitchFamily="34" charset="0"/>
              </a:rPr>
              <a:t>, is a term used in the context of electric motors and refers to the current component that is aligned with the motor's q-axis. In electric motor theory, the q-axis is one of the two orthogonal axes (the other being the d-axis) that are commonly used to represent the magnetic field and currents within the motor.</a:t>
            </a:r>
          </a:p>
          <a:p>
            <a:endParaRPr lang="en-US" dirty="0">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Permanent Magnet (PM):</a:t>
            </a:r>
          </a:p>
          <a:p>
            <a:r>
              <a:rPr lang="en-US" dirty="0">
                <a:latin typeface="Calibri" panose="020F0502020204030204" pitchFamily="34" charset="0"/>
                <a:ea typeface="Calibri" panose="020F0502020204030204" pitchFamily="34" charset="0"/>
              </a:rPr>
              <a:t>A permanent magnet (PM) is a component commonly used in electric motors to generate a magnetic field. It is a type of magnet that retains its magnetic properties without the need for an external magnetic field.</a:t>
            </a:r>
          </a:p>
          <a:p>
            <a:endParaRPr lang="en-US" dirty="0">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Stator yoke &amp; tooth:</a:t>
            </a:r>
          </a:p>
          <a:p>
            <a:r>
              <a:rPr lang="en-US" dirty="0">
                <a:latin typeface="Calibri" panose="020F0502020204030204" pitchFamily="34" charset="0"/>
                <a:ea typeface="Calibri" panose="020F0502020204030204" pitchFamily="34" charset="0"/>
              </a:rPr>
              <a:t>In an electric motor, the stator yoke is a component of the stator, which is the stationary part of the motor. The stator yoke forms the outer cylindrical or ring-shaped structure that encloses the stator core and windings.</a:t>
            </a:r>
          </a:p>
          <a:p>
            <a:r>
              <a:rPr lang="en-US" dirty="0">
                <a:latin typeface="Calibri" panose="020F0502020204030204" pitchFamily="34" charset="0"/>
                <a:ea typeface="Calibri" panose="020F0502020204030204" pitchFamily="34" charset="0"/>
              </a:rPr>
              <a:t>In an electric motor, the stator tooth is a component of the stator, which is the stationary part of the motor. The stator teeth are the protrusions or salient poles on the inner surface of the stator core.</a:t>
            </a:r>
          </a:p>
          <a:p>
            <a:endParaRPr lang="en-US" b="1" dirty="0">
              <a:solidFill>
                <a:schemeClr val="bg1">
                  <a:lumMod val="95000"/>
                  <a:lumOff val="5000"/>
                </a:schemeClr>
              </a:solidFill>
              <a:latin typeface="Calibri" panose="020F0502020204030204" pitchFamily="34" charset="0"/>
              <a:ea typeface="Calibri" panose="020F0502020204030204" pitchFamily="34" charset="0"/>
            </a:endParaRPr>
          </a:p>
          <a:p>
            <a:r>
              <a:rPr lang="en-US" b="1" dirty="0">
                <a:solidFill>
                  <a:schemeClr val="bg1">
                    <a:lumMod val="95000"/>
                    <a:lumOff val="5000"/>
                  </a:schemeClr>
                </a:solidFill>
                <a:latin typeface="Calibri" panose="020F0502020204030204" pitchFamily="34" charset="0"/>
                <a:ea typeface="Calibri" panose="020F0502020204030204" pitchFamily="34" charset="0"/>
              </a:rPr>
              <a:t>Stator winding :</a:t>
            </a:r>
            <a:endParaRPr lang="en-US" dirty="0">
              <a:solidFill>
                <a:schemeClr val="bg1">
                  <a:lumMod val="95000"/>
                  <a:lumOff val="5000"/>
                </a:schemeClr>
              </a:solidFill>
              <a:latin typeface="Calibri" panose="020F0502020204030204" pitchFamily="34" charset="0"/>
              <a:ea typeface="Calibri" panose="020F0502020204030204" pitchFamily="34" charset="0"/>
            </a:endParaRPr>
          </a:p>
          <a:p>
            <a:r>
              <a:rPr lang="en-US" b="0" i="0" dirty="0">
                <a:solidFill>
                  <a:srgbClr val="D1D5DB"/>
                </a:solidFill>
                <a:effectLst/>
                <a:latin typeface="Söhne"/>
              </a:rPr>
              <a:t>The stator winding is an essential part of an electric motor's stator, which is the stationary component of the motor. The stator winding consists of coils or windings of insulated wire that are placed in the slots or openings of the stator core.</a:t>
            </a:r>
            <a:endParaRPr lang="en-US"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685088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8" presetClass="emph" presetSubtype="0" fill="hold" nodeType="clickEffect">
                                  <p:stCondLst>
                                    <p:cond delay="0"/>
                                  </p:stCondLst>
                                  <p:iterate type="lt">
                                    <p:tmPct val="4000"/>
                                  </p:iterate>
                                  <p:childTnLst>
                                    <p:set>
                                      <p:cBhvr override="childStyle">
                                        <p:cTn id="24" dur="500" fill="hold"/>
                                        <p:tgtEl>
                                          <p:spTgt spid="7">
                                            <p:txEl>
                                              <p:pRg st="0" end="0"/>
                                            </p:txEl>
                                          </p:spTgt>
                                        </p:tgtEl>
                                        <p:attrNameLst>
                                          <p:attrName>style.textDecorationUnderline</p:attrName>
                                        </p:attrNameLst>
                                      </p:cBhvr>
                                      <p:to>
                                        <p:strVal val="true"/>
                                      </p:to>
                                    </p:set>
                                  </p:childTnLst>
                                </p:cTn>
                              </p:par>
                              <p:par>
                                <p:cTn id="25" presetID="18" presetClass="emph" presetSubtype="0" fill="hold" nodeType="withEffect">
                                  <p:stCondLst>
                                    <p:cond delay="0"/>
                                  </p:stCondLst>
                                  <p:iterate type="lt">
                                    <p:tmPct val="4000"/>
                                  </p:iterate>
                                  <p:childTnLst>
                                    <p:set>
                                      <p:cBhvr override="childStyle">
                                        <p:cTn id="26" dur="500" fill="hold"/>
                                        <p:tgtEl>
                                          <p:spTgt spid="7">
                                            <p:txEl>
                                              <p:pRg st="1" end="1"/>
                                            </p:txEl>
                                          </p:spTgt>
                                        </p:tgtEl>
                                        <p:attrNameLst>
                                          <p:attrName>style.textDecorationUnderline</p:attrName>
                                        </p:attrNameLst>
                                      </p:cBhvr>
                                      <p:to>
                                        <p:strVal val="true"/>
                                      </p:to>
                                    </p:set>
                                  </p:childTnLst>
                                </p:cTn>
                              </p:par>
                              <p:par>
                                <p:cTn id="27" presetID="18" presetClass="emph" presetSubtype="0" fill="hold" nodeType="withEffect">
                                  <p:stCondLst>
                                    <p:cond delay="0"/>
                                  </p:stCondLst>
                                  <p:iterate type="lt">
                                    <p:tmPct val="4000"/>
                                  </p:iterate>
                                  <p:childTnLst>
                                    <p:set>
                                      <p:cBhvr override="childStyle">
                                        <p:cTn id="28" dur="500" fill="hold"/>
                                        <p:tgtEl>
                                          <p:spTgt spid="7">
                                            <p:txEl>
                                              <p:pRg st="3" end="3"/>
                                            </p:txEl>
                                          </p:spTgt>
                                        </p:tgtEl>
                                        <p:attrNameLst>
                                          <p:attrName>style.textDecorationUnderline</p:attrName>
                                        </p:attrNameLst>
                                      </p:cBhvr>
                                      <p:to>
                                        <p:strVal val="true"/>
                                      </p:to>
                                    </p:set>
                                  </p:childTnLst>
                                </p:cTn>
                              </p:par>
                              <p:par>
                                <p:cTn id="29" presetID="18" presetClass="emph" presetSubtype="0" fill="hold" nodeType="withEffect">
                                  <p:stCondLst>
                                    <p:cond delay="0"/>
                                  </p:stCondLst>
                                  <p:iterate type="lt">
                                    <p:tmPct val="4000"/>
                                  </p:iterate>
                                  <p:childTnLst>
                                    <p:set>
                                      <p:cBhvr override="childStyle">
                                        <p:cTn id="30" dur="500" fill="hold"/>
                                        <p:tgtEl>
                                          <p:spTgt spid="7">
                                            <p:txEl>
                                              <p:pRg st="4" end="4"/>
                                            </p:txEl>
                                          </p:spTgt>
                                        </p:tgtEl>
                                        <p:attrNameLst>
                                          <p:attrName>style.textDecorationUnderline</p:attrName>
                                        </p:attrNameLst>
                                      </p:cBhvr>
                                      <p:to>
                                        <p:strVal val="true"/>
                                      </p:to>
                                    </p:set>
                                  </p:childTnLst>
                                </p:cTn>
                              </p:par>
                              <p:par>
                                <p:cTn id="31" presetID="18" presetClass="emph" presetSubtype="0" fill="hold" nodeType="withEffect">
                                  <p:stCondLst>
                                    <p:cond delay="0"/>
                                  </p:stCondLst>
                                  <p:iterate type="lt">
                                    <p:tmPct val="4000"/>
                                  </p:iterate>
                                  <p:childTnLst>
                                    <p:set>
                                      <p:cBhvr override="childStyle">
                                        <p:cTn id="32" dur="500" fill="hold"/>
                                        <p:tgtEl>
                                          <p:spTgt spid="7">
                                            <p:txEl>
                                              <p:pRg st="6" end="6"/>
                                            </p:txEl>
                                          </p:spTgt>
                                        </p:tgtEl>
                                        <p:attrNameLst>
                                          <p:attrName>style.textDecorationUnderline</p:attrName>
                                        </p:attrNameLst>
                                      </p:cBhvr>
                                      <p:to>
                                        <p:strVal val="true"/>
                                      </p:to>
                                    </p:set>
                                  </p:childTnLst>
                                </p:cTn>
                              </p:par>
                              <p:par>
                                <p:cTn id="33" presetID="18" presetClass="emph" presetSubtype="0" fill="hold" nodeType="withEffect">
                                  <p:stCondLst>
                                    <p:cond delay="0"/>
                                  </p:stCondLst>
                                  <p:iterate type="lt">
                                    <p:tmPct val="4000"/>
                                  </p:iterate>
                                  <p:childTnLst>
                                    <p:set>
                                      <p:cBhvr override="childStyle">
                                        <p:cTn id="34" dur="500" fill="hold"/>
                                        <p:tgtEl>
                                          <p:spTgt spid="7">
                                            <p:txEl>
                                              <p:pRg st="7" end="7"/>
                                            </p:txEl>
                                          </p:spTgt>
                                        </p:tgtEl>
                                        <p:attrNameLst>
                                          <p:attrName>style.textDecorationUnderline</p:attrName>
                                        </p:attrNameLst>
                                      </p:cBhvr>
                                      <p:to>
                                        <p:strVal val="true"/>
                                      </p:to>
                                    </p:set>
                                  </p:childTnLst>
                                </p:cTn>
                              </p:par>
                              <p:par>
                                <p:cTn id="35" presetID="18" presetClass="emph" presetSubtype="0" fill="hold" nodeType="withEffect">
                                  <p:stCondLst>
                                    <p:cond delay="0"/>
                                  </p:stCondLst>
                                  <p:iterate type="lt">
                                    <p:tmPct val="4000"/>
                                  </p:iterate>
                                  <p:childTnLst>
                                    <p:set>
                                      <p:cBhvr override="childStyle">
                                        <p:cTn id="36" dur="500" fill="hold"/>
                                        <p:tgtEl>
                                          <p:spTgt spid="7">
                                            <p:txEl>
                                              <p:pRg st="8" end="8"/>
                                            </p:txEl>
                                          </p:spTgt>
                                        </p:tgtEl>
                                        <p:attrNameLst>
                                          <p:attrName>style.textDecorationUnderline</p:attrName>
                                        </p:attrNameLst>
                                      </p:cBhvr>
                                      <p:to>
                                        <p:strVal val="true"/>
                                      </p:to>
                                    </p:set>
                                  </p:childTnLst>
                                </p:cTn>
                              </p:par>
                              <p:par>
                                <p:cTn id="37" presetID="18" presetClass="emph" presetSubtype="0" fill="hold" nodeType="withEffect">
                                  <p:stCondLst>
                                    <p:cond delay="0"/>
                                  </p:stCondLst>
                                  <p:iterate type="lt">
                                    <p:tmPct val="4000"/>
                                  </p:iterate>
                                  <p:childTnLst>
                                    <p:set>
                                      <p:cBhvr override="childStyle">
                                        <p:cTn id="38" dur="500" fill="hold"/>
                                        <p:tgtEl>
                                          <p:spTgt spid="7">
                                            <p:txEl>
                                              <p:pRg st="10" end="10"/>
                                            </p:txEl>
                                          </p:spTgt>
                                        </p:tgtEl>
                                        <p:attrNameLst>
                                          <p:attrName>style.textDecorationUnderline</p:attrName>
                                        </p:attrNameLst>
                                      </p:cBhvr>
                                      <p:to>
                                        <p:strVal val="true"/>
                                      </p:to>
                                    </p:set>
                                  </p:childTnLst>
                                </p:cTn>
                              </p:par>
                              <p:par>
                                <p:cTn id="39" presetID="18" presetClass="emph" presetSubtype="0" fill="hold" nodeType="withEffect">
                                  <p:stCondLst>
                                    <p:cond delay="0"/>
                                  </p:stCondLst>
                                  <p:iterate type="lt">
                                    <p:tmPct val="4000"/>
                                  </p:iterate>
                                  <p:childTnLst>
                                    <p:set>
                                      <p:cBhvr override="childStyle">
                                        <p:cTn id="40" dur="500" fill="hold"/>
                                        <p:tgtEl>
                                          <p:spTgt spid="7">
                                            <p:txEl>
                                              <p:pRg st="11" end="1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6334-83E4-5966-7C62-93E83094FD2B}"/>
              </a:ext>
            </a:extLst>
          </p:cNvPr>
          <p:cNvSpPr>
            <a:spLocks noGrp="1"/>
          </p:cNvSpPr>
          <p:nvPr>
            <p:ph type="title"/>
          </p:nvPr>
        </p:nvSpPr>
        <p:spPr>
          <a:xfrm>
            <a:off x="1146705" y="609600"/>
            <a:ext cx="3856037" cy="5912675"/>
          </a:xfrm>
        </p:spPr>
        <p:txBody>
          <a:bodyPr anchor="ctr">
            <a:normAutofit/>
          </a:bodyPr>
          <a:lstStyle/>
          <a:p>
            <a:pPr algn="ctr"/>
            <a:r>
              <a:rPr lang="en-US" sz="4400" b="1" u="sng" dirty="0">
                <a:solidFill>
                  <a:srgbClr val="002060"/>
                </a:solidFill>
              </a:rPr>
              <a:t>Exploratory Data Analysis</a:t>
            </a:r>
            <a:endParaRPr lang="en-IN" sz="4400" b="1" u="sng" dirty="0">
              <a:solidFill>
                <a:srgbClr val="002060"/>
              </a:solidFill>
            </a:endParaRPr>
          </a:p>
        </p:txBody>
      </p:sp>
      <p:pic>
        <p:nvPicPr>
          <p:cNvPr id="6" name="Content Placeholder 5">
            <a:extLst>
              <a:ext uri="{FF2B5EF4-FFF2-40B4-BE49-F238E27FC236}">
                <a16:creationId xmlns:a16="http://schemas.microsoft.com/office/drawing/2014/main" id="{FD5C8A35-FD57-8FEA-1205-782653A3FCB4}"/>
              </a:ext>
            </a:extLst>
          </p:cNvPr>
          <p:cNvPicPr>
            <a:picLocks noGrp="1" noChangeAspect="1"/>
          </p:cNvPicPr>
          <p:nvPr>
            <p:ph idx="1"/>
          </p:nvPr>
        </p:nvPicPr>
        <p:blipFill>
          <a:blip r:embed="rId2"/>
          <a:stretch>
            <a:fillRect/>
          </a:stretch>
        </p:blipFill>
        <p:spPr>
          <a:xfrm>
            <a:off x="6096000" y="530964"/>
            <a:ext cx="5364947" cy="5991312"/>
          </a:xfrm>
        </p:spPr>
      </p:pic>
    </p:spTree>
    <p:extLst>
      <p:ext uri="{BB962C8B-B14F-4D97-AF65-F5344CB8AC3E}">
        <p14:creationId xmlns:p14="http://schemas.microsoft.com/office/powerpoint/2010/main" val="9098318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B3285E-F36B-2025-4301-321FE5CF2C05}"/>
              </a:ext>
            </a:extLst>
          </p:cNvPr>
          <p:cNvSpPr>
            <a:spLocks noGrp="1"/>
          </p:cNvSpPr>
          <p:nvPr>
            <p:ph type="title"/>
          </p:nvPr>
        </p:nvSpPr>
        <p:spPr>
          <a:xfrm>
            <a:off x="1133856" y="609599"/>
            <a:ext cx="5942065" cy="5181599"/>
          </a:xfrm>
        </p:spPr>
        <p:txBody>
          <a:bodyPr anchor="t">
            <a:normAutofit fontScale="90000"/>
          </a:bodyPr>
          <a:lstStyle/>
          <a:p>
            <a:r>
              <a:rPr lang="en-US" sz="2200" b="0" dirty="0">
                <a:solidFill>
                  <a:schemeClr val="accent5">
                    <a:lumMod val="50000"/>
                  </a:schemeClr>
                </a:solidFill>
                <a:effectLst/>
                <a:latin typeface="Consolas" panose="020B0609020204030204" pitchFamily="49" charset="0"/>
              </a:rPr>
              <a:t>From the correlation of the given data we conclude that below are the strongly related </a:t>
            </a:r>
            <a:r>
              <a:rPr lang="en-US" sz="2200" b="0" dirty="0" err="1">
                <a:solidFill>
                  <a:schemeClr val="accent5">
                    <a:lumMod val="50000"/>
                  </a:schemeClr>
                </a:solidFill>
                <a:effectLst/>
                <a:latin typeface="Consolas" panose="020B0609020204030204" pitchFamily="49" charset="0"/>
              </a:rPr>
              <a:t>varibales</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- 1) Positive strongly related</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-coolant with </a:t>
            </a:r>
            <a:r>
              <a:rPr lang="en-US" sz="2200" b="0" dirty="0" err="1">
                <a:solidFill>
                  <a:schemeClr val="accent5">
                    <a:lumMod val="50000"/>
                  </a:schemeClr>
                </a:solidFill>
                <a:effectLst/>
                <a:latin typeface="Consolas" panose="020B0609020204030204" pitchFamily="49" charset="0"/>
              </a:rPr>
              <a:t>stator_yoke</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stator_yoke</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stator_tooth</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stator_winding</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stator_tooth</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stator_winding</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stator_yoke</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-coolant with </a:t>
            </a:r>
            <a:r>
              <a:rPr lang="en-US" sz="2200" b="0" dirty="0" err="1">
                <a:solidFill>
                  <a:schemeClr val="accent5">
                    <a:lumMod val="50000"/>
                  </a:schemeClr>
                </a:solidFill>
                <a:effectLst/>
                <a:latin typeface="Consolas" panose="020B0609020204030204" pitchFamily="49" charset="0"/>
              </a:rPr>
              <a:t>stator_tooth</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u_q</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motor_speed</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-torque with </a:t>
            </a:r>
            <a:r>
              <a:rPr lang="en-US" sz="2200" b="0" dirty="0" err="1">
                <a:solidFill>
                  <a:schemeClr val="accent5">
                    <a:lumMod val="50000"/>
                  </a:schemeClr>
                </a:solidFill>
                <a:effectLst/>
                <a:latin typeface="Consolas" panose="020B0609020204030204" pitchFamily="49" charset="0"/>
              </a:rPr>
              <a:t>i_q</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- 2) Negative strongly related</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u_d</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i_q</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i_d</a:t>
            </a:r>
            <a:r>
              <a:rPr lang="en-US" sz="2200" b="0" dirty="0">
                <a:solidFill>
                  <a:schemeClr val="accent5">
                    <a:lumMod val="50000"/>
                  </a:schemeClr>
                </a:solidFill>
                <a:effectLst/>
                <a:latin typeface="Consolas" panose="020B0609020204030204" pitchFamily="49" charset="0"/>
              </a:rPr>
              <a:t> with </a:t>
            </a:r>
            <a:r>
              <a:rPr lang="en-US" sz="2200" b="0" dirty="0" err="1">
                <a:solidFill>
                  <a:schemeClr val="accent5">
                    <a:lumMod val="50000"/>
                  </a:schemeClr>
                </a:solidFill>
                <a:effectLst/>
                <a:latin typeface="Consolas" panose="020B0609020204030204" pitchFamily="49" charset="0"/>
              </a:rPr>
              <a:t>motor_speed</a:t>
            </a:r>
            <a:r>
              <a:rPr lang="en-US" sz="2200" b="0" dirty="0">
                <a:solidFill>
                  <a:schemeClr val="accent5">
                    <a:lumMod val="50000"/>
                  </a:schemeClr>
                </a:solidFill>
                <a:effectLst/>
                <a:latin typeface="Consolas" panose="020B0609020204030204" pitchFamily="49" charset="0"/>
              </a:rPr>
              <a:t>.</a:t>
            </a:r>
            <a:br>
              <a:rPr lang="en-US" sz="2200" b="0" dirty="0">
                <a:solidFill>
                  <a:schemeClr val="accent5">
                    <a:lumMod val="50000"/>
                  </a:schemeClr>
                </a:solidFill>
                <a:effectLst/>
                <a:latin typeface="Consolas" panose="020B0609020204030204" pitchFamily="49" charset="0"/>
              </a:rPr>
            </a:br>
            <a:r>
              <a:rPr lang="en-US" sz="2200" b="0" dirty="0">
                <a:solidFill>
                  <a:schemeClr val="accent5">
                    <a:lumMod val="50000"/>
                  </a:schemeClr>
                </a:solidFill>
                <a:effectLst/>
                <a:latin typeface="Consolas" panose="020B0609020204030204" pitchFamily="49" charset="0"/>
              </a:rPr>
              <a:t>-    -</a:t>
            </a:r>
            <a:r>
              <a:rPr lang="en-US" sz="2200" b="0" dirty="0" err="1">
                <a:solidFill>
                  <a:schemeClr val="accent5">
                    <a:lumMod val="50000"/>
                  </a:schemeClr>
                </a:solidFill>
                <a:effectLst/>
                <a:latin typeface="Consolas" panose="020B0609020204030204" pitchFamily="49" charset="0"/>
              </a:rPr>
              <a:t>u_d</a:t>
            </a:r>
            <a:r>
              <a:rPr lang="en-US" sz="2200" b="0" dirty="0">
                <a:solidFill>
                  <a:schemeClr val="accent5">
                    <a:lumMod val="50000"/>
                  </a:schemeClr>
                </a:solidFill>
                <a:effectLst/>
                <a:latin typeface="Consolas" panose="020B0609020204030204" pitchFamily="49" charset="0"/>
              </a:rPr>
              <a:t> with torque.</a:t>
            </a:r>
            <a:br>
              <a:rPr lang="en-US" sz="2000" b="0" dirty="0">
                <a:solidFill>
                  <a:srgbClr val="CCCCCC"/>
                </a:solidFill>
                <a:effectLst/>
                <a:latin typeface="Consolas" panose="020B0609020204030204" pitchFamily="49" charset="0"/>
              </a:rPr>
            </a:br>
            <a:endParaRPr lang="en-IN" sz="2000" dirty="0"/>
          </a:p>
        </p:txBody>
      </p:sp>
      <p:pic>
        <p:nvPicPr>
          <p:cNvPr id="11" name="Picture Placeholder 10">
            <a:extLst>
              <a:ext uri="{FF2B5EF4-FFF2-40B4-BE49-F238E27FC236}">
                <a16:creationId xmlns:a16="http://schemas.microsoft.com/office/drawing/2014/main" id="{755D5E09-5BEE-C616-8E76-3D2F67C00AB0}"/>
              </a:ext>
            </a:extLst>
          </p:cNvPr>
          <p:cNvPicPr>
            <a:picLocks noGrp="1" noChangeAspect="1"/>
          </p:cNvPicPr>
          <p:nvPr>
            <p:ph type="pic" idx="1"/>
          </p:nvPr>
        </p:nvPicPr>
        <p:blipFill>
          <a:blip r:embed="rId2"/>
          <a:srcRect l="13570" r="13570"/>
          <a:stretch/>
        </p:blipFill>
        <p:spPr/>
      </p:pic>
    </p:spTree>
    <p:extLst>
      <p:ext uri="{BB962C8B-B14F-4D97-AF65-F5344CB8AC3E}">
        <p14:creationId xmlns:p14="http://schemas.microsoft.com/office/powerpoint/2010/main" val="2058190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AFA6-A998-2707-7932-A8863DCA8960}"/>
              </a:ext>
            </a:extLst>
          </p:cNvPr>
          <p:cNvSpPr>
            <a:spLocks noGrp="1"/>
          </p:cNvSpPr>
          <p:nvPr>
            <p:ph type="title"/>
          </p:nvPr>
        </p:nvSpPr>
        <p:spPr>
          <a:xfrm>
            <a:off x="1143001" y="466726"/>
            <a:ext cx="9905998" cy="725650"/>
          </a:xfrm>
        </p:spPr>
        <p:txBody>
          <a:bodyPr/>
          <a:lstStyle/>
          <a:p>
            <a:pPr algn="ctr"/>
            <a:r>
              <a:rPr lang="en-US" dirty="0">
                <a:solidFill>
                  <a:schemeClr val="accent5">
                    <a:lumMod val="50000"/>
                  </a:schemeClr>
                </a:solidFill>
              </a:rPr>
              <a:t>Boxplot</a:t>
            </a:r>
            <a:endParaRPr lang="en-IN" dirty="0">
              <a:solidFill>
                <a:schemeClr val="accent5">
                  <a:lumMod val="50000"/>
                </a:schemeClr>
              </a:solidFill>
            </a:endParaRPr>
          </a:p>
        </p:txBody>
      </p:sp>
      <p:pic>
        <p:nvPicPr>
          <p:cNvPr id="4" name="Picture 3">
            <a:extLst>
              <a:ext uri="{FF2B5EF4-FFF2-40B4-BE49-F238E27FC236}">
                <a16:creationId xmlns:a16="http://schemas.microsoft.com/office/drawing/2014/main" id="{E8714191-4372-6291-D8DF-3BCC05DB9B3B}"/>
              </a:ext>
            </a:extLst>
          </p:cNvPr>
          <p:cNvPicPr>
            <a:picLocks noChangeAspect="1"/>
          </p:cNvPicPr>
          <p:nvPr/>
        </p:nvPicPr>
        <p:blipFill>
          <a:blip r:embed="rId2"/>
          <a:stretch>
            <a:fillRect/>
          </a:stretch>
        </p:blipFill>
        <p:spPr>
          <a:xfrm>
            <a:off x="1143001" y="1289305"/>
            <a:ext cx="10195559" cy="5101970"/>
          </a:xfrm>
          <a:prstGeom prst="rect">
            <a:avLst/>
          </a:prstGeom>
        </p:spPr>
      </p:pic>
    </p:spTree>
    <p:extLst>
      <p:ext uri="{BB962C8B-B14F-4D97-AF65-F5344CB8AC3E}">
        <p14:creationId xmlns:p14="http://schemas.microsoft.com/office/powerpoint/2010/main" val="22335550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F460B54-C8BD-43E5-838D-68115E8AF140}">
  <we:reference id="wa200003666" version="2.3.0.20" store="en-US" storeType="OMEX"/>
  <we:alternateReferences>
    <we:reference id="wa200003666" version="2.3.0.20" store="WA2000036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purl.org/dc/term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2111</TotalTime>
  <Words>1104</Words>
  <Application>Microsoft Office PowerPoint</Application>
  <PresentationFormat>Widescreen</PresentationFormat>
  <Paragraphs>90</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Arial Black</vt:lpstr>
      <vt:lpstr>Brown</vt:lpstr>
      <vt:lpstr>Calibri</vt:lpstr>
      <vt:lpstr>Consolas</vt:lpstr>
      <vt:lpstr>Söhne</vt:lpstr>
      <vt:lpstr>Tw Cen MT</vt:lpstr>
      <vt:lpstr>Circuit</vt:lpstr>
      <vt:lpstr>Electric Motor SPEED</vt:lpstr>
      <vt:lpstr>Group Members</vt:lpstr>
      <vt:lpstr>Bussiness Objective</vt:lpstr>
      <vt:lpstr>Feature Set explanation</vt:lpstr>
      <vt:lpstr>Feature Set explanation</vt:lpstr>
      <vt:lpstr>Feature Set explanation</vt:lpstr>
      <vt:lpstr>Exploratory Data Analysis</vt:lpstr>
      <vt:lpstr>From the correlation of the given data we conclude that below are the strongly related varibales - 1) Positive strongly related -    -coolant with stator_yoke. -    -stator_yoke with stator_tooth. -    -stator_winding with stator_tooth. -    -stator_winding with stator_yoke. -    -coolant with stator_tooth. -    -u_q with motor_speed. -    -torque with i_q. - 2) Negative strongly related -    -u_d with i_q. -    -i_d with motor_speed. -    -u_d with torque. </vt:lpstr>
      <vt:lpstr>Boxplot</vt:lpstr>
      <vt:lpstr>Corelation (Association) Matrix</vt:lpstr>
      <vt:lpstr>Ambient</vt:lpstr>
      <vt:lpstr>Coolant</vt:lpstr>
      <vt:lpstr>U_D</vt:lpstr>
      <vt:lpstr>U_Q</vt:lpstr>
      <vt:lpstr>Motor Speed</vt:lpstr>
      <vt:lpstr>torque</vt:lpstr>
      <vt:lpstr>I_D</vt:lpstr>
      <vt:lpstr>i_Q</vt:lpstr>
      <vt:lpstr>PM</vt:lpstr>
      <vt:lpstr>Stator Yoke</vt:lpstr>
      <vt:lpstr>Stator tooth</vt:lpstr>
      <vt:lpstr>Stator winding</vt:lpstr>
      <vt:lpstr>Profile Id</vt:lpstr>
      <vt:lpstr>Scatter plots</vt:lpstr>
      <vt:lpstr>Auto EDA USING PANDAS PROFILING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PowerPoint Presentation</vt:lpstr>
      <vt:lpstr>PowerPoint Presentation</vt:lpstr>
      <vt:lpstr>elasticnet</vt:lpstr>
      <vt:lpstr>LIGHTGBM</vt:lpstr>
      <vt:lpstr>LIGHTGBM (Gridsearch)</vt:lpstr>
      <vt:lpstr>All Models metrices and accuracy </vt:lpstr>
      <vt:lpstr>Deployment</vt:lpstr>
      <vt:lpstr>PowerPoint Presentation</vt:lpstr>
      <vt:lpstr>PowerPoint Presentation</vt:lpstr>
      <vt:lpstr>Problems faced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Motor Temperature</dc:title>
  <dc:creator>sushant kashikar</dc:creator>
  <cp:lastModifiedBy>Parth Mane</cp:lastModifiedBy>
  <cp:revision>22</cp:revision>
  <dcterms:created xsi:type="dcterms:W3CDTF">2023-07-12T04:16:46Z</dcterms:created>
  <dcterms:modified xsi:type="dcterms:W3CDTF">2023-08-04T12:54:45Z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